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5" r:id="rId4"/>
    <p:sldId id="266" r:id="rId5"/>
    <p:sldId id="259" r:id="rId6"/>
    <p:sldId id="261" r:id="rId7"/>
    <p:sldId id="262" r:id="rId8"/>
    <p:sldId id="264" r:id="rId9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4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12C1A-46EB-4BF2-8BC1-8FD0B19A0A8A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8E59B-4980-4419-A26E-6AF2B6838B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81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58D9-5D02-4486-9E17-70ECBB9C106B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83C4-B28A-4C08-912E-0ED35540CB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214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58D9-5D02-4486-9E17-70ECBB9C106B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83C4-B28A-4C08-912E-0ED35540CB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646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58D9-5D02-4486-9E17-70ECBB9C106B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83C4-B28A-4C08-912E-0ED35540CB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83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58D9-5D02-4486-9E17-70ECBB9C106B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83C4-B28A-4C08-912E-0ED35540CB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952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58D9-5D02-4486-9E17-70ECBB9C106B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83C4-B28A-4C08-912E-0ED35540CB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53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58D9-5D02-4486-9E17-70ECBB9C106B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83C4-B28A-4C08-912E-0ED35540CB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779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58D9-5D02-4486-9E17-70ECBB9C106B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83C4-B28A-4C08-912E-0ED35540CB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69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58D9-5D02-4486-9E17-70ECBB9C106B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83C4-B28A-4C08-912E-0ED35540CB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603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58D9-5D02-4486-9E17-70ECBB9C106B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83C4-B28A-4C08-912E-0ED35540CB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92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58D9-5D02-4486-9E17-70ECBB9C106B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83C4-B28A-4C08-912E-0ED35540CB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555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58D9-5D02-4486-9E17-70ECBB9C106B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83C4-B28A-4C08-912E-0ED35540CB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542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D58D9-5D02-4486-9E17-70ECBB9C106B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083C4-B28A-4C08-912E-0ED35540CB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324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19.pn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jpe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17971" y="1956819"/>
            <a:ext cx="5109292" cy="1413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254" marR="249488">
              <a:lnSpc>
                <a:spcPts val="2933"/>
              </a:lnSpc>
              <a:spcBef>
                <a:spcPts val="1556"/>
              </a:spcBef>
            </a:pPr>
            <a:r>
              <a:rPr lang="es-ES" sz="2800" b="1" spc="-27" dirty="0">
                <a:solidFill>
                  <a:srgbClr val="C00000"/>
                </a:solidFill>
                <a:latin typeface="Microsoft Sans Serif"/>
                <a:cs typeface="Microsoft Sans Serif"/>
              </a:rPr>
              <a:t>Paso a paso </a:t>
            </a:r>
          </a:p>
          <a:p>
            <a:pPr marL="37254" marR="249488">
              <a:lnSpc>
                <a:spcPts val="2933"/>
              </a:lnSpc>
              <a:spcBef>
                <a:spcPts val="1556"/>
              </a:spcBef>
            </a:pPr>
            <a:r>
              <a:rPr lang="es-ES" sz="2800" spc="-27" dirty="0">
                <a:solidFill>
                  <a:srgbClr val="6D6E71"/>
                </a:solidFill>
                <a:latin typeface="Microsoft Sans Serif"/>
                <a:cs typeface="Microsoft Sans Serif"/>
              </a:rPr>
              <a:t>Consulta a través de tu Carpeta Personal de Salud</a:t>
            </a:r>
            <a:endParaRPr lang="es-ES" sz="2800" dirty="0">
              <a:latin typeface="Microsoft Sans Serif"/>
              <a:cs typeface="Microsoft Sans Serif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448" y="65964"/>
            <a:ext cx="669522" cy="118553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2" y="325112"/>
            <a:ext cx="2524832" cy="667240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>
            <a:off x="0" y="1348609"/>
            <a:ext cx="685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33650" y="9243706"/>
            <a:ext cx="685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o 8"/>
          <p:cNvGrpSpPr/>
          <p:nvPr/>
        </p:nvGrpSpPr>
        <p:grpSpPr>
          <a:xfrm>
            <a:off x="33650" y="4082868"/>
            <a:ext cx="6858000" cy="5160838"/>
            <a:chOff x="33650" y="4082868"/>
            <a:chExt cx="6858000" cy="5160838"/>
          </a:xfrm>
        </p:grpSpPr>
        <p:cxnSp>
          <p:nvCxnSpPr>
            <p:cNvPr id="10" name="Conector recto 9"/>
            <p:cNvCxnSpPr/>
            <p:nvPr/>
          </p:nvCxnSpPr>
          <p:spPr>
            <a:xfrm>
              <a:off x="33650" y="9243706"/>
              <a:ext cx="6858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upo 10"/>
            <p:cNvGrpSpPr/>
            <p:nvPr/>
          </p:nvGrpSpPr>
          <p:grpSpPr>
            <a:xfrm>
              <a:off x="4769708" y="5328981"/>
              <a:ext cx="1727610" cy="3286898"/>
              <a:chOff x="8058941" y="2323070"/>
              <a:chExt cx="1727610" cy="3286898"/>
            </a:xfrm>
          </p:grpSpPr>
          <p:sp>
            <p:nvSpPr>
              <p:cNvPr id="19" name="Rectángulo redondeado 18"/>
              <p:cNvSpPr/>
              <p:nvPr/>
            </p:nvSpPr>
            <p:spPr>
              <a:xfrm>
                <a:off x="8058941" y="2323070"/>
                <a:ext cx="1727610" cy="328689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20" name="Imagen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67817" y="2445558"/>
                <a:ext cx="1519880" cy="3119260"/>
              </a:xfrm>
              <a:prstGeom prst="rect">
                <a:avLst/>
              </a:prstGeom>
            </p:spPr>
          </p:pic>
        </p:grpSp>
        <p:grpSp>
          <p:nvGrpSpPr>
            <p:cNvPr id="14" name="Grupo 13"/>
            <p:cNvGrpSpPr/>
            <p:nvPr/>
          </p:nvGrpSpPr>
          <p:grpSpPr>
            <a:xfrm>
              <a:off x="420130" y="4082868"/>
              <a:ext cx="4349578" cy="2963899"/>
              <a:chOff x="-4967416" y="1348609"/>
              <a:chExt cx="4349578" cy="2963899"/>
            </a:xfrm>
          </p:grpSpPr>
          <p:pic>
            <p:nvPicPr>
              <p:cNvPr id="17" name="Imagen 1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596327" y="1348609"/>
                <a:ext cx="3743325" cy="2876550"/>
              </a:xfrm>
              <a:prstGeom prst="rect">
                <a:avLst/>
              </a:prstGeom>
            </p:spPr>
          </p:pic>
          <p:sp>
            <p:nvSpPr>
              <p:cNvPr id="18" name="Rectángulo 17"/>
              <p:cNvSpPr/>
              <p:nvPr/>
            </p:nvSpPr>
            <p:spPr>
              <a:xfrm>
                <a:off x="-4967416" y="4163834"/>
                <a:ext cx="4349578" cy="14867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971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164" y="118045"/>
            <a:ext cx="606472" cy="107389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2" y="325112"/>
            <a:ext cx="2524832" cy="667240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>
            <a:off x="0" y="1241732"/>
            <a:ext cx="685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0" y="8982454"/>
            <a:ext cx="685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o 10"/>
          <p:cNvGrpSpPr/>
          <p:nvPr/>
        </p:nvGrpSpPr>
        <p:grpSpPr>
          <a:xfrm>
            <a:off x="142504" y="1834195"/>
            <a:ext cx="6477085" cy="4958489"/>
            <a:chOff x="142504" y="1834195"/>
            <a:chExt cx="6477085" cy="4958489"/>
          </a:xfrm>
        </p:grpSpPr>
        <p:grpSp>
          <p:nvGrpSpPr>
            <p:cNvPr id="61" name="Grupo 60"/>
            <p:cNvGrpSpPr/>
            <p:nvPr/>
          </p:nvGrpSpPr>
          <p:grpSpPr>
            <a:xfrm>
              <a:off x="142504" y="1834195"/>
              <a:ext cx="6477085" cy="4958489"/>
              <a:chOff x="-1520042" y="1786695"/>
              <a:chExt cx="7581491" cy="4958489"/>
            </a:xfrm>
          </p:grpSpPr>
          <p:sp>
            <p:nvSpPr>
              <p:cNvPr id="9" name="Rectángulo 8"/>
              <p:cNvSpPr/>
              <p:nvPr/>
            </p:nvSpPr>
            <p:spPr>
              <a:xfrm>
                <a:off x="-1520042" y="1786695"/>
                <a:ext cx="7581491" cy="495848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" sz="2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Rectángulo 27"/>
              <p:cNvSpPr/>
              <p:nvPr/>
            </p:nvSpPr>
            <p:spPr>
              <a:xfrm>
                <a:off x="1230724" y="1935677"/>
                <a:ext cx="4681571" cy="982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sz="2200" dirty="0">
                    <a:solidFill>
                      <a:schemeClr val="bg1">
                        <a:lumMod val="50000"/>
                      </a:schemeClr>
                    </a:solidFill>
                  </a:rPr>
                  <a:t>Cómo activar tu Carpeta Personal de Salud, si no la tienes</a:t>
                </a:r>
                <a:endParaRPr lang="es-ES" sz="2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" name="Rectángulo 28"/>
              <p:cNvSpPr/>
              <p:nvPr/>
            </p:nvSpPr>
            <p:spPr>
              <a:xfrm>
                <a:off x="1230724" y="3116940"/>
                <a:ext cx="4682025" cy="9833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sz="2200" dirty="0">
                    <a:solidFill>
                      <a:schemeClr val="bg1">
                        <a:lumMod val="50000"/>
                      </a:schemeClr>
                    </a:solidFill>
                  </a:rPr>
                  <a:t>Descarga la aplicación en tu móvil</a:t>
                </a:r>
                <a:endParaRPr lang="es-ES" sz="2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Rectángulo 29"/>
              <p:cNvSpPr/>
              <p:nvPr/>
            </p:nvSpPr>
            <p:spPr>
              <a:xfrm>
                <a:off x="1230724" y="4355294"/>
                <a:ext cx="4681571" cy="982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sz="2200" dirty="0">
                    <a:solidFill>
                      <a:schemeClr val="bg1">
                        <a:lumMod val="50000"/>
                      </a:schemeClr>
                    </a:solidFill>
                  </a:rPr>
                  <a:t>No tienes o no recuerdas tu contraseña, crea una nueva</a:t>
                </a:r>
                <a:endParaRPr lang="es-ES" sz="2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2" name="Imagen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5380" y="2950075"/>
                <a:ext cx="614905" cy="1118580"/>
              </a:xfrm>
              <a:prstGeom prst="rect">
                <a:avLst/>
              </a:prstGeom>
            </p:spPr>
          </p:pic>
          <p:pic>
            <p:nvPicPr>
              <p:cNvPr id="6" name="Imagen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8436" y="1819486"/>
                <a:ext cx="619252" cy="1065113"/>
              </a:xfrm>
              <a:prstGeom prst="rect">
                <a:avLst/>
              </a:prstGeom>
            </p:spPr>
          </p:pic>
          <p:pic>
            <p:nvPicPr>
              <p:cNvPr id="7" name="Imagen 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7978" y="4212744"/>
                <a:ext cx="582307" cy="1212496"/>
              </a:xfrm>
              <a:prstGeom prst="rect">
                <a:avLst/>
              </a:prstGeom>
            </p:spPr>
          </p:pic>
          <p:pic>
            <p:nvPicPr>
              <p:cNvPr id="59" name="Imagen 5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7978" y="5538394"/>
                <a:ext cx="549710" cy="1094972"/>
              </a:xfrm>
              <a:prstGeom prst="rect">
                <a:avLst/>
              </a:prstGeom>
            </p:spPr>
          </p:pic>
          <p:sp>
            <p:nvSpPr>
              <p:cNvPr id="60" name="Rectángulo 59"/>
              <p:cNvSpPr/>
              <p:nvPr/>
            </p:nvSpPr>
            <p:spPr>
              <a:xfrm>
                <a:off x="1243763" y="5609643"/>
                <a:ext cx="4682025" cy="982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sz="2200" dirty="0" smtClean="0">
                    <a:solidFill>
                      <a:schemeClr val="bg1">
                        <a:lumMod val="50000"/>
                      </a:schemeClr>
                    </a:solidFill>
                  </a:rPr>
                  <a:t>Si hace mucho que no has usado tu Carpeta, actualiza la aplicación</a:t>
                </a:r>
                <a:endParaRPr lang="es-ES" sz="2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62" name="Rectángulo 61"/>
            <p:cNvSpPr/>
            <p:nvPr/>
          </p:nvSpPr>
          <p:spPr>
            <a:xfrm>
              <a:off x="315985" y="3375733"/>
              <a:ext cx="118393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_tradnl" sz="2000" b="1" dirty="0">
                  <a:solidFill>
                    <a:schemeClr val="bg1">
                      <a:lumMod val="50000"/>
                    </a:schemeClr>
                  </a:solidFill>
                </a:rPr>
                <a:t>Antes del día </a:t>
              </a:r>
            </a:p>
            <a:p>
              <a:pPr algn="ctr"/>
              <a:r>
                <a:rPr lang="es-ES_tradnl" sz="2000" b="1" dirty="0">
                  <a:solidFill>
                    <a:schemeClr val="bg1">
                      <a:lumMod val="50000"/>
                    </a:schemeClr>
                  </a:solidFill>
                </a:rPr>
                <a:t>de la</a:t>
              </a:r>
            </a:p>
            <a:p>
              <a:pPr algn="ctr"/>
              <a:r>
                <a:rPr lang="es-ES_tradnl" sz="2000" b="1" dirty="0">
                  <a:solidFill>
                    <a:schemeClr val="bg1">
                      <a:lumMod val="50000"/>
                    </a:schemeClr>
                  </a:solidFill>
                </a:rPr>
                <a:t>consulta</a:t>
              </a:r>
              <a:endParaRPr lang="es-ES" sz="2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142504" y="7410537"/>
            <a:ext cx="6477086" cy="1230047"/>
            <a:chOff x="142504" y="7410537"/>
            <a:chExt cx="6477086" cy="1230047"/>
          </a:xfrm>
        </p:grpSpPr>
        <p:grpSp>
          <p:nvGrpSpPr>
            <p:cNvPr id="8" name="Grupo 7"/>
            <p:cNvGrpSpPr/>
            <p:nvPr/>
          </p:nvGrpSpPr>
          <p:grpSpPr>
            <a:xfrm>
              <a:off x="142504" y="7410537"/>
              <a:ext cx="6477086" cy="1230047"/>
              <a:chOff x="142504" y="7125531"/>
              <a:chExt cx="6477086" cy="1230047"/>
            </a:xfrm>
          </p:grpSpPr>
          <p:sp>
            <p:nvSpPr>
              <p:cNvPr id="63" name="Rectángulo 62"/>
              <p:cNvSpPr/>
              <p:nvPr/>
            </p:nvSpPr>
            <p:spPr>
              <a:xfrm>
                <a:off x="142504" y="7125531"/>
                <a:ext cx="6477086" cy="123004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" sz="20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4" name="Rectángulo 63"/>
              <p:cNvSpPr/>
              <p:nvPr/>
            </p:nvSpPr>
            <p:spPr>
              <a:xfrm>
                <a:off x="2409437" y="7251766"/>
                <a:ext cx="3999600" cy="982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sz="2200" dirty="0">
                    <a:solidFill>
                      <a:schemeClr val="bg1">
                        <a:lumMod val="50000"/>
                      </a:schemeClr>
                    </a:solidFill>
                  </a:rPr>
                  <a:t>Qué hacer el día de la cita</a:t>
                </a:r>
                <a:endParaRPr lang="es-ES" sz="2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66" name="Grupo 65"/>
              <p:cNvGrpSpPr/>
              <p:nvPr/>
            </p:nvGrpSpPr>
            <p:grpSpPr>
              <a:xfrm rot="16200000">
                <a:off x="1528950" y="7306959"/>
                <a:ext cx="992638" cy="795850"/>
                <a:chOff x="1848302" y="1588442"/>
                <a:chExt cx="1199699" cy="748433"/>
              </a:xfrm>
            </p:grpSpPr>
            <p:sp>
              <p:nvSpPr>
                <p:cNvPr id="68" name="Arco de bloque 67"/>
                <p:cNvSpPr/>
                <p:nvPr/>
              </p:nvSpPr>
              <p:spPr>
                <a:xfrm>
                  <a:off x="2070489" y="1588442"/>
                  <a:ext cx="757881" cy="748433"/>
                </a:xfrm>
                <a:prstGeom prst="blockArc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s-E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Rectángulo 68"/>
                <p:cNvSpPr/>
                <p:nvPr/>
              </p:nvSpPr>
              <p:spPr>
                <a:xfrm>
                  <a:off x="2636578" y="1886206"/>
                  <a:ext cx="411423" cy="17374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s-ES" sz="3200"/>
                </a:p>
              </p:txBody>
            </p:sp>
            <p:sp>
              <p:nvSpPr>
                <p:cNvPr id="70" name="Rectángulo 69"/>
                <p:cNvSpPr/>
                <p:nvPr/>
              </p:nvSpPr>
              <p:spPr>
                <a:xfrm>
                  <a:off x="1848302" y="1882461"/>
                  <a:ext cx="411423" cy="17374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s-ES" sz="3200"/>
                </a:p>
              </p:txBody>
            </p:sp>
          </p:grpSp>
        </p:grpSp>
        <p:sp>
          <p:nvSpPr>
            <p:cNvPr id="33" name="Rectángulo 32"/>
            <p:cNvSpPr/>
            <p:nvPr/>
          </p:nvSpPr>
          <p:spPr>
            <a:xfrm>
              <a:off x="266580" y="7671617"/>
              <a:ext cx="140520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_tradnl" sz="2000" b="1" dirty="0" smtClean="0">
                  <a:solidFill>
                    <a:schemeClr val="bg1">
                      <a:lumMod val="50000"/>
                    </a:schemeClr>
                  </a:solidFill>
                </a:rPr>
                <a:t>El día de la consulta</a:t>
              </a:r>
              <a:endParaRPr lang="es-ES" sz="2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7491" y="7857835"/>
            <a:ext cx="265490" cy="29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6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899" y="420522"/>
            <a:ext cx="606472" cy="107389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8" y="211798"/>
            <a:ext cx="2524832" cy="667240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>
            <a:off x="0" y="1241732"/>
            <a:ext cx="685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2505695" y="418087"/>
            <a:ext cx="4247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rgbClr val="C00000"/>
                </a:solidFill>
              </a:rPr>
              <a:t>Antes de la consulta</a:t>
            </a:r>
          </a:p>
          <a:p>
            <a:pPr algn="r"/>
            <a:r>
              <a:rPr lang="es-ES_tradnl" sz="2000" b="1" dirty="0" smtClean="0">
                <a:solidFill>
                  <a:schemeClr val="bg1">
                    <a:lumMod val="50000"/>
                  </a:schemeClr>
                </a:solidFill>
              </a:rPr>
              <a:t>¿Tienes tu Carpeta Personal de Salud?</a:t>
            </a:r>
            <a:endParaRPr lang="es-ES_tradnl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-4069667" y="2379997"/>
            <a:ext cx="2525814" cy="15813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CuadroTexto 42"/>
          <p:cNvSpPr txBox="1"/>
          <p:nvPr/>
        </p:nvSpPr>
        <p:spPr>
          <a:xfrm>
            <a:off x="-5115386" y="4650055"/>
            <a:ext cx="2308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spc="-27" dirty="0">
                <a:solidFill>
                  <a:srgbClr val="6D6E71"/>
                </a:solidFill>
                <a:latin typeface="Microsoft Sans Serif"/>
                <a:cs typeface="Microsoft Sans Serif"/>
              </a:rPr>
              <a:t>¿Necesitas ayuda?</a:t>
            </a:r>
            <a:endParaRPr lang="es-ES" sz="2000" b="1" spc="-27" dirty="0">
              <a:solidFill>
                <a:srgbClr val="6D6E71"/>
              </a:solidFill>
              <a:latin typeface="Microsoft Sans Serif"/>
              <a:cs typeface="Microsoft Sans Serif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47405" y="1604427"/>
            <a:ext cx="21347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b="1" dirty="0" smtClean="0">
                <a:solidFill>
                  <a:schemeClr val="bg1">
                    <a:lumMod val="50000"/>
                  </a:schemeClr>
                </a:solidFill>
              </a:rPr>
              <a:t>Dónde activarla</a:t>
            </a:r>
            <a:r>
              <a:rPr lang="es-ES_tradnl" sz="20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endParaRPr lang="es-ES_tradnl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s-ES_tradnl" sz="2000" b="1" dirty="0" smtClean="0">
                <a:solidFill>
                  <a:schemeClr val="bg1">
                    <a:lumMod val="50000"/>
                  </a:schemeClr>
                </a:solidFill>
              </a:rPr>
              <a:t>si </a:t>
            </a:r>
            <a:r>
              <a:rPr lang="es-ES_tradnl" sz="2000" b="1" dirty="0">
                <a:solidFill>
                  <a:schemeClr val="bg1">
                    <a:lumMod val="50000"/>
                  </a:schemeClr>
                </a:solidFill>
              </a:rPr>
              <a:t>no la tienes</a:t>
            </a:r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963" y="1787396"/>
            <a:ext cx="4365350" cy="7386229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5"/>
          <a:srcRect r="67517"/>
          <a:stretch/>
        </p:blipFill>
        <p:spPr>
          <a:xfrm>
            <a:off x="2269623" y="1486657"/>
            <a:ext cx="1424864" cy="123813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5"/>
          <a:srcRect l="35077" r="33507"/>
          <a:stretch/>
        </p:blipFill>
        <p:spPr>
          <a:xfrm>
            <a:off x="4675984" y="1332262"/>
            <a:ext cx="1443001" cy="1296489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2893803" y="2983154"/>
            <a:ext cx="3278862" cy="1018120"/>
            <a:chOff x="2240655" y="2983154"/>
            <a:chExt cx="3278862" cy="1018120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40655" y="2983154"/>
              <a:ext cx="1371719" cy="1018120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3487352" y="3062555"/>
              <a:ext cx="2032165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1100" b="1" dirty="0" smtClean="0">
                  <a:solidFill>
                    <a:schemeClr val="bg1">
                      <a:lumMod val="65000"/>
                    </a:schemeClr>
                  </a:solidFill>
                </a:rPr>
                <a:t>Identificación: DNI</a:t>
              </a:r>
              <a:r>
                <a:rPr lang="es-ES_tradnl" sz="1100" b="1" dirty="0">
                  <a:solidFill>
                    <a:schemeClr val="bg1">
                      <a:lumMod val="65000"/>
                    </a:schemeClr>
                  </a:solidFill>
                </a:rPr>
                <a:t>, Pasaporte, Carné de Conducir o Tarjeta Residencia (NIE)</a:t>
              </a:r>
            </a:p>
            <a:p>
              <a:r>
                <a:rPr lang="es-ES_tradnl" sz="1100" b="1" dirty="0">
                  <a:solidFill>
                    <a:schemeClr val="bg1">
                      <a:lumMod val="65000"/>
                    </a:schemeClr>
                  </a:solidFill>
                </a:rPr>
                <a:t>E-mail</a:t>
              </a:r>
            </a:p>
            <a:p>
              <a:r>
                <a:rPr lang="es-ES_tradnl" sz="1100" b="1" dirty="0">
                  <a:solidFill>
                    <a:schemeClr val="bg1">
                      <a:lumMod val="65000"/>
                    </a:schemeClr>
                  </a:solidFill>
                </a:rPr>
                <a:t>Nº móvil</a:t>
              </a:r>
              <a:endParaRPr lang="es-ES" sz="11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/>
          <a:srcRect l="90122" t="60404" r="309" b="15312"/>
          <a:stretch/>
        </p:blipFill>
        <p:spPr>
          <a:xfrm>
            <a:off x="3450091" y="4399529"/>
            <a:ext cx="762393" cy="79627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7"/>
          <a:srcRect l="90193" t="22934" r="239" b="48131"/>
          <a:stretch/>
        </p:blipFill>
        <p:spPr>
          <a:xfrm>
            <a:off x="4295898" y="4473235"/>
            <a:ext cx="534390" cy="665020"/>
          </a:xfrm>
          <a:prstGeom prst="rect">
            <a:avLst/>
          </a:prstGeom>
        </p:spPr>
      </p:pic>
      <p:cxnSp>
        <p:nvCxnSpPr>
          <p:cNvPr id="14" name="Conector recto de flecha 13"/>
          <p:cNvCxnSpPr/>
          <p:nvPr/>
        </p:nvCxnSpPr>
        <p:spPr>
          <a:xfrm>
            <a:off x="4140500" y="4040709"/>
            <a:ext cx="0" cy="400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067" y="5586694"/>
            <a:ext cx="1635585" cy="264866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5065" y="5586694"/>
            <a:ext cx="1704809" cy="267622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25613" y="5573692"/>
            <a:ext cx="1660870" cy="2712540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5243716" y="5669040"/>
            <a:ext cx="1244073" cy="2521564"/>
            <a:chOff x="5243716" y="5640608"/>
            <a:chExt cx="1244073" cy="2521564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11"/>
            <a:srcRect l="2367" r="1" b="4780"/>
            <a:stretch/>
          </p:blipFill>
          <p:spPr>
            <a:xfrm>
              <a:off x="5243716" y="6325935"/>
              <a:ext cx="1244073" cy="1836237"/>
            </a:xfrm>
            <a:prstGeom prst="rect">
              <a:avLst/>
            </a:prstGeom>
          </p:spPr>
        </p:pic>
        <p:sp>
          <p:nvSpPr>
            <p:cNvPr id="20" name="CuadroTexto 19"/>
            <p:cNvSpPr txBox="1"/>
            <p:nvPr/>
          </p:nvSpPr>
          <p:spPr>
            <a:xfrm>
              <a:off x="5261896" y="5640608"/>
              <a:ext cx="119455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900" b="1" dirty="0" smtClean="0">
                  <a:solidFill>
                    <a:schemeClr val="accent1">
                      <a:lumMod val="50000"/>
                    </a:schemeClr>
                  </a:solidFill>
                </a:rPr>
                <a:t>CREAR CONTRASEÑA</a:t>
              </a:r>
              <a:endParaRPr lang="es-ES" sz="9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-1" y="8876577"/>
            <a:ext cx="7137071" cy="1138449"/>
            <a:chOff x="-1" y="8876577"/>
            <a:chExt cx="7137071" cy="1138449"/>
          </a:xfrm>
        </p:grpSpPr>
        <p:sp>
          <p:nvSpPr>
            <p:cNvPr id="31" name="Rectángulo 30"/>
            <p:cNvSpPr/>
            <p:nvPr/>
          </p:nvSpPr>
          <p:spPr>
            <a:xfrm>
              <a:off x="-1" y="8945200"/>
              <a:ext cx="6850417" cy="9579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1715268" y="8995260"/>
              <a:ext cx="2647033" cy="1019766"/>
              <a:chOff x="-3393140" y="6605636"/>
              <a:chExt cx="2647033" cy="1019766"/>
            </a:xfrm>
          </p:grpSpPr>
          <p:pic>
            <p:nvPicPr>
              <p:cNvPr id="41" name="Imagen 40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3393140" y="6650061"/>
                <a:ext cx="341714" cy="622423"/>
              </a:xfrm>
              <a:prstGeom prst="rect">
                <a:avLst/>
              </a:prstGeom>
            </p:spPr>
          </p:pic>
          <p:sp>
            <p:nvSpPr>
              <p:cNvPr id="42" name="Rectángulo 41"/>
              <p:cNvSpPr/>
              <p:nvPr/>
            </p:nvSpPr>
            <p:spPr>
              <a:xfrm>
                <a:off x="-3036707" y="7161172"/>
                <a:ext cx="2290600" cy="464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249488">
                  <a:lnSpc>
                    <a:spcPts val="2933"/>
                  </a:lnSpc>
                  <a:spcBef>
                    <a:spcPts val="1556"/>
                  </a:spcBef>
                </a:pP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de </a:t>
                </a: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08:00 </a:t>
                </a:r>
                <a:r>
                  <a:rPr lang="es-ES_tradnl" sz="1200" b="1" spc="-27" dirty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a </a:t>
                </a: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14:30 h</a:t>
                </a:r>
                <a:endParaRPr lang="es-ES" sz="1200" b="1" spc="-27" dirty="0">
                  <a:solidFill>
                    <a:srgbClr val="6D6E71"/>
                  </a:solidFill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44" name="Rectángulo 43"/>
              <p:cNvSpPr/>
              <p:nvPr/>
            </p:nvSpPr>
            <p:spPr>
              <a:xfrm>
                <a:off x="-2967646" y="6605636"/>
                <a:ext cx="1282163" cy="666849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R="249488" algn="ctr">
                  <a:spcBef>
                    <a:spcPts val="1556"/>
                  </a:spcBef>
                </a:pP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848 42 91 71</a:t>
                </a:r>
              </a:p>
              <a:p>
                <a:pPr marR="249488" algn="ctr">
                  <a:spcBef>
                    <a:spcPts val="1556"/>
                  </a:spcBef>
                </a:pP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848 42 37 90</a:t>
                </a:r>
                <a:endParaRPr lang="es-ES" sz="1200" b="1" spc="-27" dirty="0">
                  <a:solidFill>
                    <a:srgbClr val="6D6E71"/>
                  </a:solidFill>
                  <a:latin typeface="Microsoft Sans Serif"/>
                  <a:cs typeface="Microsoft Sans Serif"/>
                </a:endParaRPr>
              </a:p>
            </p:txBody>
          </p:sp>
        </p:grpSp>
        <p:sp>
          <p:nvSpPr>
            <p:cNvPr id="24" name="Rectángulo 23"/>
            <p:cNvSpPr/>
            <p:nvPr/>
          </p:nvSpPr>
          <p:spPr>
            <a:xfrm>
              <a:off x="41528" y="9039685"/>
              <a:ext cx="148829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_tradnl" sz="2000" b="1" spc="-27" dirty="0">
                  <a:solidFill>
                    <a:srgbClr val="6D6E71"/>
                  </a:solidFill>
                  <a:latin typeface="Microsoft Sans Serif"/>
                  <a:cs typeface="Microsoft Sans Serif"/>
                </a:rPr>
                <a:t>¿Necesitas </a:t>
              </a:r>
              <a:endParaRPr lang="es-ES_tradnl" sz="2000" b="1" spc="-27" dirty="0" smtClean="0">
                <a:solidFill>
                  <a:srgbClr val="6D6E71"/>
                </a:solidFill>
                <a:latin typeface="Microsoft Sans Serif"/>
                <a:cs typeface="Microsoft Sans Serif"/>
              </a:endParaRPr>
            </a:p>
            <a:p>
              <a:pPr algn="ctr"/>
              <a:r>
                <a:rPr lang="es-ES_tradnl" sz="2000" b="1" spc="-27" dirty="0" smtClean="0">
                  <a:solidFill>
                    <a:srgbClr val="6D6E71"/>
                  </a:solidFill>
                  <a:latin typeface="Microsoft Sans Serif"/>
                  <a:cs typeface="Microsoft Sans Serif"/>
                </a:rPr>
                <a:t>ayuda</a:t>
              </a:r>
              <a:r>
                <a:rPr lang="es-ES_tradnl" sz="2000" b="1" spc="-27" dirty="0">
                  <a:solidFill>
                    <a:srgbClr val="6D6E71"/>
                  </a:solidFill>
                  <a:latin typeface="Microsoft Sans Serif"/>
                  <a:cs typeface="Microsoft Sans Serif"/>
                </a:rPr>
                <a:t>?</a:t>
              </a:r>
              <a:endParaRPr lang="es-ES" sz="2000" b="1" spc="-27" dirty="0">
                <a:solidFill>
                  <a:srgbClr val="6D6E71"/>
                </a:solidFill>
                <a:latin typeface="Microsoft Sans Serif"/>
                <a:cs typeface="Microsoft Sans Serif"/>
              </a:endParaRPr>
            </a:p>
          </p:txBody>
        </p:sp>
        <p:cxnSp>
          <p:nvCxnSpPr>
            <p:cNvPr id="29" name="Conector recto 28"/>
            <p:cNvCxnSpPr/>
            <p:nvPr/>
          </p:nvCxnSpPr>
          <p:spPr>
            <a:xfrm>
              <a:off x="0" y="8876577"/>
              <a:ext cx="6858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51429" y="9105658"/>
              <a:ext cx="582816" cy="582816"/>
            </a:xfrm>
            <a:prstGeom prst="rect">
              <a:avLst/>
            </a:prstGeom>
          </p:spPr>
        </p:pic>
        <p:sp>
          <p:nvSpPr>
            <p:cNvPr id="39" name="Rectángulo 38"/>
            <p:cNvSpPr/>
            <p:nvPr/>
          </p:nvSpPr>
          <p:spPr>
            <a:xfrm>
              <a:off x="4188469" y="9111680"/>
              <a:ext cx="2948601" cy="464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249488">
                <a:lnSpc>
                  <a:spcPts val="2933"/>
                </a:lnSpc>
                <a:spcBef>
                  <a:spcPts val="1556"/>
                </a:spcBef>
              </a:pPr>
              <a:r>
                <a:rPr lang="es-ES_tradnl" sz="1400" b="1" spc="-27" dirty="0" smtClean="0">
                  <a:solidFill>
                    <a:srgbClr val="6D6E71"/>
                  </a:solidFill>
                  <a:latin typeface="Microsoft Sans Serif"/>
                  <a:cs typeface="Microsoft Sans Serif"/>
                </a:rPr>
                <a:t>ayuda.consulta.cps@navarra.es</a:t>
              </a:r>
              <a:endParaRPr lang="es-ES" sz="1400" b="1" spc="-27" dirty="0">
                <a:solidFill>
                  <a:srgbClr val="6D6E71"/>
                </a:solidFill>
                <a:latin typeface="Microsoft Sans Serif"/>
                <a:cs typeface="Microsoft Sans Serif"/>
              </a:endParaRPr>
            </a:p>
          </p:txBody>
        </p:sp>
      </p:grpSp>
      <p:sp>
        <p:nvSpPr>
          <p:cNvPr id="8" name="Rectángulo 7"/>
          <p:cNvSpPr/>
          <p:nvPr/>
        </p:nvSpPr>
        <p:spPr>
          <a:xfrm>
            <a:off x="-2573464" y="4576056"/>
            <a:ext cx="1497647" cy="4593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99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899" y="420522"/>
            <a:ext cx="606472" cy="107389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8" y="211798"/>
            <a:ext cx="2524832" cy="667240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>
            <a:off x="0" y="1241732"/>
            <a:ext cx="685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2505695" y="418087"/>
            <a:ext cx="4247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rgbClr val="C00000"/>
                </a:solidFill>
              </a:rPr>
              <a:t>Antes de la consulta</a:t>
            </a:r>
          </a:p>
          <a:p>
            <a:pPr algn="r"/>
            <a:r>
              <a:rPr lang="es-ES_tradnl" sz="2000" b="1" dirty="0" smtClean="0">
                <a:solidFill>
                  <a:schemeClr val="bg1">
                    <a:lumMod val="50000"/>
                  </a:schemeClr>
                </a:solidFill>
              </a:rPr>
              <a:t>¿Tienes tu Carpeta Personal de Salud?</a:t>
            </a:r>
            <a:endParaRPr lang="es-ES_tradnl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9" name="Grupo 48"/>
          <p:cNvGrpSpPr/>
          <p:nvPr/>
        </p:nvGrpSpPr>
        <p:grpSpPr>
          <a:xfrm>
            <a:off x="-5130738" y="3440951"/>
            <a:ext cx="3479571" cy="4032394"/>
            <a:chOff x="0" y="5620307"/>
            <a:chExt cx="3479571" cy="4032394"/>
          </a:xfrm>
        </p:grpSpPr>
        <p:sp>
          <p:nvSpPr>
            <p:cNvPr id="48" name="Rectángulo 47"/>
            <p:cNvSpPr/>
            <p:nvPr/>
          </p:nvSpPr>
          <p:spPr>
            <a:xfrm>
              <a:off x="0" y="5620307"/>
              <a:ext cx="2525814" cy="40323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7" name="Grupo 46"/>
            <p:cNvGrpSpPr/>
            <p:nvPr/>
          </p:nvGrpSpPr>
          <p:grpSpPr>
            <a:xfrm>
              <a:off x="154378" y="6200080"/>
              <a:ext cx="3325193" cy="2880937"/>
              <a:chOff x="104469" y="3687572"/>
              <a:chExt cx="3325193" cy="2880937"/>
            </a:xfrm>
          </p:grpSpPr>
          <p:grpSp>
            <p:nvGrpSpPr>
              <p:cNvPr id="40" name="Grupo 39"/>
              <p:cNvGrpSpPr/>
              <p:nvPr/>
            </p:nvGrpSpPr>
            <p:grpSpPr>
              <a:xfrm>
                <a:off x="104469" y="3687572"/>
                <a:ext cx="3324531" cy="2030200"/>
                <a:chOff x="6974909" y="2862316"/>
                <a:chExt cx="3728639" cy="1141987"/>
              </a:xfrm>
            </p:grpSpPr>
            <p:pic>
              <p:nvPicPr>
                <p:cNvPr id="41" name="Imagen 40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974909" y="3198023"/>
                  <a:ext cx="870717" cy="776416"/>
                </a:xfrm>
                <a:prstGeom prst="rect">
                  <a:avLst/>
                </a:prstGeom>
              </p:spPr>
            </p:pic>
            <p:sp>
              <p:nvSpPr>
                <p:cNvPr id="42" name="Rectángulo 41"/>
                <p:cNvSpPr/>
                <p:nvPr/>
              </p:nvSpPr>
              <p:spPr>
                <a:xfrm>
                  <a:off x="8071599" y="3743174"/>
                  <a:ext cx="2631949" cy="2611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R="249488">
                    <a:lnSpc>
                      <a:spcPts val="2933"/>
                    </a:lnSpc>
                    <a:spcBef>
                      <a:spcPts val="1556"/>
                    </a:spcBef>
                  </a:pPr>
                  <a:r>
                    <a:rPr lang="es-ES_tradnl" sz="1200" b="1" spc="-27" dirty="0" smtClean="0">
                      <a:solidFill>
                        <a:srgbClr val="6D6E71"/>
                      </a:solidFill>
                      <a:latin typeface="Microsoft Sans Serif"/>
                      <a:cs typeface="Microsoft Sans Serif"/>
                    </a:rPr>
                    <a:t>de </a:t>
                  </a:r>
                  <a:r>
                    <a:rPr lang="es-ES_tradnl" sz="1200" b="1" spc="-27" dirty="0" err="1">
                      <a:solidFill>
                        <a:srgbClr val="6D6E71"/>
                      </a:solidFill>
                      <a:latin typeface="Microsoft Sans Serif"/>
                      <a:cs typeface="Microsoft Sans Serif"/>
                    </a:rPr>
                    <a:t>hh:mm</a:t>
                  </a:r>
                  <a:r>
                    <a:rPr lang="es-ES_tradnl" sz="1200" b="1" spc="-27" dirty="0">
                      <a:solidFill>
                        <a:srgbClr val="6D6E71"/>
                      </a:solidFill>
                      <a:latin typeface="Microsoft Sans Serif"/>
                      <a:cs typeface="Microsoft Sans Serif"/>
                    </a:rPr>
                    <a:t> a </a:t>
                  </a:r>
                  <a:r>
                    <a:rPr lang="es-ES_tradnl" sz="1200" b="1" spc="-27" dirty="0" err="1">
                      <a:solidFill>
                        <a:srgbClr val="6D6E71"/>
                      </a:solidFill>
                      <a:latin typeface="Microsoft Sans Serif"/>
                      <a:cs typeface="Microsoft Sans Serif"/>
                    </a:rPr>
                    <a:t>hh:mm</a:t>
                  </a:r>
                  <a:endParaRPr lang="es-ES" sz="1200" b="1" spc="-27" dirty="0">
                    <a:solidFill>
                      <a:srgbClr val="6D6E71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43" name="CuadroTexto 42"/>
                <p:cNvSpPr txBox="1"/>
                <p:nvPr/>
              </p:nvSpPr>
              <p:spPr>
                <a:xfrm>
                  <a:off x="6974909" y="2862316"/>
                  <a:ext cx="2589246" cy="2250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_tradnl" sz="2000" b="1" spc="-27" dirty="0">
                      <a:solidFill>
                        <a:srgbClr val="6D6E71"/>
                      </a:solidFill>
                      <a:latin typeface="Microsoft Sans Serif"/>
                      <a:cs typeface="Microsoft Sans Serif"/>
                    </a:rPr>
                    <a:t>¿Necesitas ayuda?</a:t>
                  </a:r>
                  <a:endParaRPr lang="es-ES" sz="2000" b="1" spc="-27" dirty="0">
                    <a:solidFill>
                      <a:srgbClr val="6D6E71"/>
                    </a:solidFill>
                    <a:latin typeface="Microsoft Sans Serif"/>
                    <a:cs typeface="Microsoft Sans Serif"/>
                  </a:endParaRPr>
                </a:p>
              </p:txBody>
            </p:sp>
          </p:grpSp>
          <p:sp>
            <p:nvSpPr>
              <p:cNvPr id="44" name="Rectángulo 43"/>
              <p:cNvSpPr/>
              <p:nvPr/>
            </p:nvSpPr>
            <p:spPr>
              <a:xfrm>
                <a:off x="1082962" y="4457264"/>
                <a:ext cx="2346700" cy="422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249488">
                  <a:lnSpc>
                    <a:spcPts val="2933"/>
                  </a:lnSpc>
                  <a:spcBef>
                    <a:spcPts val="1556"/>
                  </a:spcBef>
                </a:pPr>
                <a:r>
                  <a:rPr lang="es-ES_tradnl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000 000 000</a:t>
                </a:r>
                <a:endParaRPr lang="es-ES" b="1" spc="-27" dirty="0">
                  <a:solidFill>
                    <a:srgbClr val="6D6E71"/>
                  </a:solidFill>
                  <a:latin typeface="Microsoft Sans Serif"/>
                  <a:cs typeface="Microsoft Sans Serif"/>
                </a:endParaRPr>
              </a:p>
            </p:txBody>
          </p:sp>
          <p:pic>
            <p:nvPicPr>
              <p:cNvPr id="45" name="Imagen 4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4378" y="5985693"/>
                <a:ext cx="582816" cy="582816"/>
              </a:xfrm>
              <a:prstGeom prst="rect">
                <a:avLst/>
              </a:prstGeom>
            </p:spPr>
          </p:pic>
          <p:sp>
            <p:nvSpPr>
              <p:cNvPr id="46" name="Rectángulo 45"/>
              <p:cNvSpPr/>
              <p:nvPr/>
            </p:nvSpPr>
            <p:spPr>
              <a:xfrm>
                <a:off x="737194" y="5971800"/>
                <a:ext cx="2113583" cy="405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249488">
                  <a:lnSpc>
                    <a:spcPts val="2933"/>
                  </a:lnSpc>
                  <a:spcBef>
                    <a:spcPts val="1556"/>
                  </a:spcBef>
                </a:pPr>
                <a:r>
                  <a:rPr lang="es-ES_tradnl" sz="1200" b="1" spc="-27" dirty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c</a:t>
                </a: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onsulta.cps@navarra.es</a:t>
                </a:r>
                <a:endParaRPr lang="es-ES" sz="1200" b="1" spc="-27" dirty="0">
                  <a:solidFill>
                    <a:srgbClr val="6D6E71"/>
                  </a:solidFill>
                  <a:latin typeface="Microsoft Sans Serif"/>
                  <a:cs typeface="Microsoft Sans Serif"/>
                </a:endParaRPr>
              </a:p>
            </p:txBody>
          </p:sp>
        </p:grpSp>
      </p:grpSp>
      <p:sp>
        <p:nvSpPr>
          <p:cNvPr id="50" name="Rectángulo 49"/>
          <p:cNvSpPr/>
          <p:nvPr/>
        </p:nvSpPr>
        <p:spPr>
          <a:xfrm>
            <a:off x="-40287" y="1404557"/>
            <a:ext cx="21347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b="1" dirty="0" smtClean="0">
                <a:solidFill>
                  <a:schemeClr val="bg1">
                    <a:lumMod val="50000"/>
                  </a:schemeClr>
                </a:solidFill>
              </a:rPr>
              <a:t>Dónde activarla</a:t>
            </a:r>
            <a:r>
              <a:rPr lang="es-ES_tradnl" sz="20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endParaRPr lang="es-ES_tradnl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s-ES_tradnl" sz="2000" b="1" dirty="0" smtClean="0">
                <a:solidFill>
                  <a:schemeClr val="bg1">
                    <a:lumMod val="50000"/>
                  </a:schemeClr>
                </a:solidFill>
              </a:rPr>
              <a:t>si </a:t>
            </a:r>
            <a:r>
              <a:rPr lang="es-ES_tradnl" sz="2000" b="1" dirty="0">
                <a:solidFill>
                  <a:schemeClr val="bg1">
                    <a:lumMod val="50000"/>
                  </a:schemeClr>
                </a:solidFill>
              </a:rPr>
              <a:t>no la tienes</a:t>
            </a:r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7900" y="1787396"/>
            <a:ext cx="4365350" cy="7386229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7"/>
          <a:srcRect l="69324"/>
          <a:stretch/>
        </p:blipFill>
        <p:spPr>
          <a:xfrm>
            <a:off x="253851" y="2362729"/>
            <a:ext cx="1416371" cy="130326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8775" y="1292826"/>
            <a:ext cx="3652796" cy="7696796"/>
          </a:xfrm>
          <a:prstGeom prst="rect">
            <a:avLst/>
          </a:prstGeom>
        </p:spPr>
      </p:pic>
      <p:cxnSp>
        <p:nvCxnSpPr>
          <p:cNvPr id="33" name="Conector recto 32"/>
          <p:cNvCxnSpPr/>
          <p:nvPr/>
        </p:nvCxnSpPr>
        <p:spPr>
          <a:xfrm>
            <a:off x="0" y="8876577"/>
            <a:ext cx="685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o 33"/>
          <p:cNvGrpSpPr/>
          <p:nvPr/>
        </p:nvGrpSpPr>
        <p:grpSpPr>
          <a:xfrm>
            <a:off x="-1" y="8876577"/>
            <a:ext cx="7137071" cy="1138449"/>
            <a:chOff x="-1" y="8876577"/>
            <a:chExt cx="7137071" cy="1138449"/>
          </a:xfrm>
        </p:grpSpPr>
        <p:sp>
          <p:nvSpPr>
            <p:cNvPr id="35" name="Rectángulo 34"/>
            <p:cNvSpPr/>
            <p:nvPr/>
          </p:nvSpPr>
          <p:spPr>
            <a:xfrm>
              <a:off x="-1" y="8945200"/>
              <a:ext cx="6850417" cy="9579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6" name="Grupo 35"/>
            <p:cNvGrpSpPr/>
            <p:nvPr/>
          </p:nvGrpSpPr>
          <p:grpSpPr>
            <a:xfrm>
              <a:off x="1715268" y="8995260"/>
              <a:ext cx="2647033" cy="1019766"/>
              <a:chOff x="-3393140" y="6605636"/>
              <a:chExt cx="2647033" cy="1019766"/>
            </a:xfrm>
          </p:grpSpPr>
          <p:pic>
            <p:nvPicPr>
              <p:cNvPr id="52" name="Imagen 5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393140" y="6650061"/>
                <a:ext cx="341714" cy="622423"/>
              </a:xfrm>
              <a:prstGeom prst="rect">
                <a:avLst/>
              </a:prstGeom>
            </p:spPr>
          </p:pic>
          <p:sp>
            <p:nvSpPr>
              <p:cNvPr id="53" name="Rectángulo 52"/>
              <p:cNvSpPr/>
              <p:nvPr/>
            </p:nvSpPr>
            <p:spPr>
              <a:xfrm>
                <a:off x="-3036707" y="7161172"/>
                <a:ext cx="2290600" cy="464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249488">
                  <a:lnSpc>
                    <a:spcPts val="2933"/>
                  </a:lnSpc>
                  <a:spcBef>
                    <a:spcPts val="1556"/>
                  </a:spcBef>
                </a:pP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de </a:t>
                </a: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08:00 </a:t>
                </a:r>
                <a:r>
                  <a:rPr lang="es-ES_tradnl" sz="1200" b="1" spc="-27" dirty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a </a:t>
                </a: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14:30 h</a:t>
                </a:r>
                <a:endParaRPr lang="es-ES" sz="1200" b="1" spc="-27" dirty="0">
                  <a:solidFill>
                    <a:srgbClr val="6D6E71"/>
                  </a:solidFill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54" name="Rectángulo 53"/>
              <p:cNvSpPr/>
              <p:nvPr/>
            </p:nvSpPr>
            <p:spPr>
              <a:xfrm>
                <a:off x="-2967646" y="6605636"/>
                <a:ext cx="1282163" cy="666849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R="249488" algn="ctr">
                  <a:spcBef>
                    <a:spcPts val="1556"/>
                  </a:spcBef>
                </a:pP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848 42 91 71</a:t>
                </a:r>
              </a:p>
              <a:p>
                <a:pPr marR="249488" algn="ctr">
                  <a:spcBef>
                    <a:spcPts val="1556"/>
                  </a:spcBef>
                </a:pP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848 42 37 90</a:t>
                </a:r>
                <a:endParaRPr lang="es-ES" sz="1200" b="1" spc="-27" dirty="0">
                  <a:solidFill>
                    <a:srgbClr val="6D6E71"/>
                  </a:solidFill>
                  <a:latin typeface="Microsoft Sans Serif"/>
                  <a:cs typeface="Microsoft Sans Serif"/>
                </a:endParaRPr>
              </a:p>
            </p:txBody>
          </p:sp>
        </p:grpSp>
        <p:sp>
          <p:nvSpPr>
            <p:cNvPr id="37" name="Rectángulo 36"/>
            <p:cNvSpPr/>
            <p:nvPr/>
          </p:nvSpPr>
          <p:spPr>
            <a:xfrm>
              <a:off x="41528" y="9039685"/>
              <a:ext cx="148829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_tradnl" sz="2000" b="1" spc="-27" dirty="0">
                  <a:solidFill>
                    <a:srgbClr val="6D6E71"/>
                  </a:solidFill>
                  <a:latin typeface="Microsoft Sans Serif"/>
                  <a:cs typeface="Microsoft Sans Serif"/>
                </a:rPr>
                <a:t>¿Necesitas </a:t>
              </a:r>
              <a:endParaRPr lang="es-ES_tradnl" sz="2000" b="1" spc="-27" dirty="0" smtClean="0">
                <a:solidFill>
                  <a:srgbClr val="6D6E71"/>
                </a:solidFill>
                <a:latin typeface="Microsoft Sans Serif"/>
                <a:cs typeface="Microsoft Sans Serif"/>
              </a:endParaRPr>
            </a:p>
            <a:p>
              <a:pPr algn="ctr"/>
              <a:r>
                <a:rPr lang="es-ES_tradnl" sz="2000" b="1" spc="-27" dirty="0" smtClean="0">
                  <a:solidFill>
                    <a:srgbClr val="6D6E71"/>
                  </a:solidFill>
                  <a:latin typeface="Microsoft Sans Serif"/>
                  <a:cs typeface="Microsoft Sans Serif"/>
                </a:rPr>
                <a:t>ayuda</a:t>
              </a:r>
              <a:r>
                <a:rPr lang="es-ES_tradnl" sz="2000" b="1" spc="-27" dirty="0">
                  <a:solidFill>
                    <a:srgbClr val="6D6E71"/>
                  </a:solidFill>
                  <a:latin typeface="Microsoft Sans Serif"/>
                  <a:cs typeface="Microsoft Sans Serif"/>
                </a:rPr>
                <a:t>?</a:t>
              </a:r>
              <a:endParaRPr lang="es-ES" sz="2000" b="1" spc="-27" dirty="0">
                <a:solidFill>
                  <a:srgbClr val="6D6E71"/>
                </a:solidFill>
                <a:latin typeface="Microsoft Sans Serif"/>
                <a:cs typeface="Microsoft Sans Serif"/>
              </a:endParaRPr>
            </a:p>
          </p:txBody>
        </p:sp>
        <p:cxnSp>
          <p:nvCxnSpPr>
            <p:cNvPr id="38" name="Conector recto 37"/>
            <p:cNvCxnSpPr/>
            <p:nvPr/>
          </p:nvCxnSpPr>
          <p:spPr>
            <a:xfrm>
              <a:off x="0" y="8876577"/>
              <a:ext cx="6858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Imagen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51429" y="9105658"/>
              <a:ext cx="582816" cy="582816"/>
            </a:xfrm>
            <a:prstGeom prst="rect">
              <a:avLst/>
            </a:prstGeom>
          </p:spPr>
        </p:pic>
        <p:sp>
          <p:nvSpPr>
            <p:cNvPr id="51" name="Rectángulo 50"/>
            <p:cNvSpPr/>
            <p:nvPr/>
          </p:nvSpPr>
          <p:spPr>
            <a:xfrm>
              <a:off x="4188469" y="9111680"/>
              <a:ext cx="2948601" cy="464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249488">
                <a:lnSpc>
                  <a:spcPts val="2933"/>
                </a:lnSpc>
                <a:spcBef>
                  <a:spcPts val="1556"/>
                </a:spcBef>
              </a:pPr>
              <a:r>
                <a:rPr lang="es-ES_tradnl" sz="1400" b="1" spc="-27" dirty="0" smtClean="0">
                  <a:solidFill>
                    <a:srgbClr val="6D6E71"/>
                  </a:solidFill>
                  <a:latin typeface="Microsoft Sans Serif"/>
                  <a:cs typeface="Microsoft Sans Serif"/>
                </a:rPr>
                <a:t>ayuda.consulta.cps@navarra.es</a:t>
              </a:r>
              <a:endParaRPr lang="es-ES" sz="1400" b="1" spc="-27" dirty="0">
                <a:solidFill>
                  <a:srgbClr val="6D6E71"/>
                </a:solidFill>
                <a:latin typeface="Microsoft Sans Serif"/>
                <a:cs typeface="Microsoft Sans Serif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84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8" y="211798"/>
            <a:ext cx="2524832" cy="667240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>
            <a:off x="0" y="1241734"/>
            <a:ext cx="685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2597077" y="251837"/>
            <a:ext cx="4155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rgbClr val="C00000"/>
                </a:solidFill>
              </a:rPr>
              <a:t>Antes de la consulta</a:t>
            </a:r>
          </a:p>
          <a:p>
            <a:pPr algn="r"/>
            <a:r>
              <a:rPr lang="es-ES_tradnl" sz="2000" b="1" dirty="0" smtClean="0">
                <a:solidFill>
                  <a:schemeClr val="bg1">
                    <a:lumMod val="50000"/>
                  </a:schemeClr>
                </a:solidFill>
              </a:rPr>
              <a:t>Descarga tu Carpeta en el móvil</a:t>
            </a:r>
            <a:endParaRPr lang="es-ES_tradnl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5" name="Grupo 54"/>
          <p:cNvGrpSpPr/>
          <p:nvPr/>
        </p:nvGrpSpPr>
        <p:grpSpPr>
          <a:xfrm>
            <a:off x="179267" y="2110896"/>
            <a:ext cx="3300204" cy="2752985"/>
            <a:chOff x="-2687250" y="163110"/>
            <a:chExt cx="5549919" cy="5529066"/>
          </a:xfrm>
        </p:grpSpPr>
        <p:pic>
          <p:nvPicPr>
            <p:cNvPr id="56" name="Imagen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35269" y="1194695"/>
              <a:ext cx="1973655" cy="4098147"/>
            </a:xfrm>
            <a:prstGeom prst="rect">
              <a:avLst/>
            </a:prstGeom>
          </p:spPr>
        </p:pic>
        <p:grpSp>
          <p:nvGrpSpPr>
            <p:cNvPr id="58" name="Grupo 57"/>
            <p:cNvGrpSpPr/>
            <p:nvPr/>
          </p:nvGrpSpPr>
          <p:grpSpPr>
            <a:xfrm>
              <a:off x="-522609" y="1090025"/>
              <a:ext cx="3385278" cy="4602151"/>
              <a:chOff x="2015814" y="567867"/>
              <a:chExt cx="1904221" cy="2770477"/>
            </a:xfrm>
          </p:grpSpPr>
          <p:pic>
            <p:nvPicPr>
              <p:cNvPr id="60" name="Imagen 5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5814" y="567867"/>
                <a:ext cx="1712061" cy="2770477"/>
              </a:xfrm>
              <a:prstGeom prst="rect">
                <a:avLst/>
              </a:prstGeom>
              <a:effectLst>
                <a:softEdge rad="31750"/>
              </a:effectLst>
            </p:spPr>
          </p:pic>
          <p:sp>
            <p:nvSpPr>
              <p:cNvPr id="61" name="Terminador 60"/>
              <p:cNvSpPr/>
              <p:nvPr/>
            </p:nvSpPr>
            <p:spPr>
              <a:xfrm>
                <a:off x="3200803" y="1449165"/>
                <a:ext cx="719232" cy="387660"/>
              </a:xfrm>
              <a:prstGeom prst="flowChartTermina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sz="800" b="1" dirty="0">
                    <a:solidFill>
                      <a:schemeClr val="bg1"/>
                    </a:solidFill>
                  </a:rPr>
                  <a:t>Descargar</a:t>
                </a:r>
                <a:endParaRPr lang="es-ES" sz="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9" name="CuadroTexto 58"/>
            <p:cNvSpPr txBox="1"/>
            <p:nvPr/>
          </p:nvSpPr>
          <p:spPr>
            <a:xfrm>
              <a:off x="-2687250" y="163110"/>
              <a:ext cx="1515858" cy="6799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vert="horz" wrap="square" rtlCol="0">
              <a:spAutoFit/>
            </a:bodyPr>
            <a:lstStyle/>
            <a:p>
              <a:r>
                <a:rPr lang="es-ES_tradnl" sz="1600" dirty="0">
                  <a:solidFill>
                    <a:schemeClr val="bg1"/>
                  </a:solidFill>
                </a:rPr>
                <a:t>Android</a:t>
              </a:r>
              <a:endParaRPr lang="es-E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Grupo 68"/>
          <p:cNvGrpSpPr/>
          <p:nvPr/>
        </p:nvGrpSpPr>
        <p:grpSpPr>
          <a:xfrm>
            <a:off x="139311" y="4880649"/>
            <a:ext cx="3091533" cy="2668654"/>
            <a:chOff x="-2982477" y="2823791"/>
            <a:chExt cx="5264248" cy="5186917"/>
          </a:xfrm>
        </p:grpSpPr>
        <p:pic>
          <p:nvPicPr>
            <p:cNvPr id="70" name="Imagen 6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82477" y="3664439"/>
              <a:ext cx="1977282" cy="4280633"/>
            </a:xfrm>
            <a:prstGeom prst="rect">
              <a:avLst/>
            </a:prstGeom>
          </p:spPr>
        </p:pic>
        <p:grpSp>
          <p:nvGrpSpPr>
            <p:cNvPr id="72" name="Grupo 71"/>
            <p:cNvGrpSpPr/>
            <p:nvPr/>
          </p:nvGrpSpPr>
          <p:grpSpPr>
            <a:xfrm>
              <a:off x="-349217" y="3517728"/>
              <a:ext cx="2630988" cy="4492980"/>
              <a:chOff x="2594472" y="2169788"/>
              <a:chExt cx="1135844" cy="2458995"/>
            </a:xfrm>
          </p:grpSpPr>
          <p:pic>
            <p:nvPicPr>
              <p:cNvPr id="74" name="Imagen 7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4472" y="2169788"/>
                <a:ext cx="1135844" cy="2458995"/>
              </a:xfrm>
              <a:prstGeom prst="rect">
                <a:avLst/>
              </a:prstGeom>
            </p:spPr>
          </p:pic>
          <p:sp>
            <p:nvSpPr>
              <p:cNvPr id="75" name="Terminador 74"/>
              <p:cNvSpPr/>
              <p:nvPr/>
            </p:nvSpPr>
            <p:spPr>
              <a:xfrm>
                <a:off x="2884733" y="2739280"/>
                <a:ext cx="478367" cy="200381"/>
              </a:xfrm>
              <a:prstGeom prst="flowChartTerminator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sz="711" b="1" dirty="0">
                    <a:solidFill>
                      <a:schemeClr val="bg1"/>
                    </a:solidFill>
                  </a:rPr>
                  <a:t>Descargar</a:t>
                </a:r>
                <a:endParaRPr lang="es-ES" sz="711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3" name="CuadroTexto 72"/>
            <p:cNvSpPr txBox="1"/>
            <p:nvPr/>
          </p:nvSpPr>
          <p:spPr>
            <a:xfrm>
              <a:off x="-2977042" y="2823791"/>
              <a:ext cx="1250314" cy="5982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vert="horz" wrap="square" rtlCol="0">
              <a:spAutoFit/>
            </a:bodyPr>
            <a:lstStyle/>
            <a:p>
              <a:r>
                <a:rPr lang="es-ES_tradnl" sz="1400" dirty="0" err="1">
                  <a:solidFill>
                    <a:schemeClr val="bg1"/>
                  </a:solidFill>
                </a:rPr>
                <a:t>Iphone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Grupo 82"/>
          <p:cNvGrpSpPr/>
          <p:nvPr/>
        </p:nvGrpSpPr>
        <p:grpSpPr>
          <a:xfrm>
            <a:off x="4021435" y="2396640"/>
            <a:ext cx="2430425" cy="5944781"/>
            <a:chOff x="4959638" y="3641173"/>
            <a:chExt cx="2430425" cy="5944781"/>
          </a:xfrm>
        </p:grpSpPr>
        <p:pic>
          <p:nvPicPr>
            <p:cNvPr id="84" name="Imagen 8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638" y="3641173"/>
              <a:ext cx="2430425" cy="5261637"/>
            </a:xfrm>
            <a:prstGeom prst="rect">
              <a:avLst/>
            </a:prstGeom>
          </p:spPr>
        </p:pic>
        <p:cxnSp>
          <p:nvCxnSpPr>
            <p:cNvPr id="85" name="Conector recto de flecha 84"/>
            <p:cNvCxnSpPr/>
            <p:nvPr/>
          </p:nvCxnSpPr>
          <p:spPr>
            <a:xfrm flipV="1">
              <a:off x="6676539" y="6918920"/>
              <a:ext cx="547076" cy="243737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ángulo 85"/>
            <p:cNvSpPr/>
            <p:nvPr/>
          </p:nvSpPr>
          <p:spPr>
            <a:xfrm>
              <a:off x="5105041" y="8785735"/>
              <a:ext cx="2191627" cy="8002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marL="37254" marR="249488" algn="ctr">
                <a:lnSpc>
                  <a:spcPts val="2933"/>
                </a:lnSpc>
                <a:spcBef>
                  <a:spcPts val="1556"/>
                </a:spcBef>
              </a:pPr>
              <a:r>
                <a:rPr lang="es-ES_tradnl" sz="2000" b="1" spc="-27" dirty="0">
                  <a:solidFill>
                    <a:schemeClr val="bg1"/>
                  </a:solidFill>
                  <a:latin typeface="Microsoft Sans Serif"/>
                  <a:cs typeface="Microsoft Sans Serif"/>
                </a:rPr>
                <a:t>Crear contraseña</a:t>
              </a:r>
              <a:endParaRPr lang="es-ES" sz="2000" b="1" spc="-27" dirty="0">
                <a:solidFill>
                  <a:schemeClr val="bg1"/>
                </a:solidFill>
                <a:latin typeface="Microsoft Sans Serif"/>
                <a:cs typeface="Microsoft Sans Serif"/>
              </a:endParaRPr>
            </a:p>
          </p:txBody>
        </p:sp>
      </p:grpSp>
      <p:sp>
        <p:nvSpPr>
          <p:cNvPr id="89" name="Rectángulo 88"/>
          <p:cNvSpPr/>
          <p:nvPr/>
        </p:nvSpPr>
        <p:spPr>
          <a:xfrm>
            <a:off x="154378" y="2572418"/>
            <a:ext cx="1312071" cy="21539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0" name="Rectángulo 89"/>
          <p:cNvSpPr/>
          <p:nvPr/>
        </p:nvSpPr>
        <p:spPr>
          <a:xfrm>
            <a:off x="1522248" y="2572418"/>
            <a:ext cx="2064100" cy="215396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1" name="Rectángulo 90"/>
          <p:cNvSpPr/>
          <p:nvPr/>
        </p:nvSpPr>
        <p:spPr>
          <a:xfrm>
            <a:off x="69273" y="5289889"/>
            <a:ext cx="1312071" cy="225131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2" name="Rectángulo 91"/>
          <p:cNvSpPr/>
          <p:nvPr/>
        </p:nvSpPr>
        <p:spPr>
          <a:xfrm>
            <a:off x="1437142" y="5289889"/>
            <a:ext cx="2149205" cy="225131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5" name="Grupo 34"/>
          <p:cNvGrpSpPr/>
          <p:nvPr/>
        </p:nvGrpSpPr>
        <p:grpSpPr>
          <a:xfrm>
            <a:off x="-1" y="8876577"/>
            <a:ext cx="7137071" cy="1138449"/>
            <a:chOff x="-1" y="8876577"/>
            <a:chExt cx="7137071" cy="1138449"/>
          </a:xfrm>
        </p:grpSpPr>
        <p:sp>
          <p:nvSpPr>
            <p:cNvPr id="36" name="Rectángulo 35"/>
            <p:cNvSpPr/>
            <p:nvPr/>
          </p:nvSpPr>
          <p:spPr>
            <a:xfrm>
              <a:off x="-1" y="8945200"/>
              <a:ext cx="6850417" cy="9579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7" name="Grupo 36"/>
            <p:cNvGrpSpPr/>
            <p:nvPr/>
          </p:nvGrpSpPr>
          <p:grpSpPr>
            <a:xfrm>
              <a:off x="1715268" y="8995260"/>
              <a:ext cx="2647033" cy="1019766"/>
              <a:chOff x="-3393140" y="6605636"/>
              <a:chExt cx="2647033" cy="1019766"/>
            </a:xfrm>
          </p:grpSpPr>
          <p:pic>
            <p:nvPicPr>
              <p:cNvPr id="42" name="Imagen 4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3393140" y="6650061"/>
                <a:ext cx="341714" cy="622423"/>
              </a:xfrm>
              <a:prstGeom prst="rect">
                <a:avLst/>
              </a:prstGeom>
            </p:spPr>
          </p:pic>
          <p:sp>
            <p:nvSpPr>
              <p:cNvPr id="43" name="Rectángulo 42"/>
              <p:cNvSpPr/>
              <p:nvPr/>
            </p:nvSpPr>
            <p:spPr>
              <a:xfrm>
                <a:off x="-3036707" y="7161172"/>
                <a:ext cx="2290600" cy="464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249488">
                  <a:lnSpc>
                    <a:spcPts val="2933"/>
                  </a:lnSpc>
                  <a:spcBef>
                    <a:spcPts val="1556"/>
                  </a:spcBef>
                </a:pP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de </a:t>
                </a: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08:00 </a:t>
                </a:r>
                <a:r>
                  <a:rPr lang="es-ES_tradnl" sz="1200" b="1" spc="-27" dirty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a </a:t>
                </a: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14:30 h</a:t>
                </a:r>
                <a:endParaRPr lang="es-ES" sz="1200" b="1" spc="-27" dirty="0">
                  <a:solidFill>
                    <a:srgbClr val="6D6E71"/>
                  </a:solidFill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44" name="Rectángulo 43"/>
              <p:cNvSpPr/>
              <p:nvPr/>
            </p:nvSpPr>
            <p:spPr>
              <a:xfrm>
                <a:off x="-2967646" y="6605636"/>
                <a:ext cx="1282163" cy="666849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R="249488" algn="ctr">
                  <a:spcBef>
                    <a:spcPts val="1556"/>
                  </a:spcBef>
                </a:pP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848 42 91 71</a:t>
                </a:r>
              </a:p>
              <a:p>
                <a:pPr marR="249488" algn="ctr">
                  <a:spcBef>
                    <a:spcPts val="1556"/>
                  </a:spcBef>
                </a:pP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848 42 37 90</a:t>
                </a:r>
                <a:endParaRPr lang="es-ES" sz="1200" b="1" spc="-27" dirty="0">
                  <a:solidFill>
                    <a:srgbClr val="6D6E71"/>
                  </a:solidFill>
                  <a:latin typeface="Microsoft Sans Serif"/>
                  <a:cs typeface="Microsoft Sans Serif"/>
                </a:endParaRPr>
              </a:p>
            </p:txBody>
          </p:sp>
        </p:grpSp>
        <p:sp>
          <p:nvSpPr>
            <p:cNvPr id="38" name="Rectángulo 37"/>
            <p:cNvSpPr/>
            <p:nvPr/>
          </p:nvSpPr>
          <p:spPr>
            <a:xfrm>
              <a:off x="41528" y="9039685"/>
              <a:ext cx="148829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_tradnl" sz="2000" b="1" spc="-27" dirty="0">
                  <a:solidFill>
                    <a:srgbClr val="6D6E71"/>
                  </a:solidFill>
                  <a:latin typeface="Microsoft Sans Serif"/>
                  <a:cs typeface="Microsoft Sans Serif"/>
                </a:rPr>
                <a:t>¿Necesitas </a:t>
              </a:r>
              <a:endParaRPr lang="es-ES_tradnl" sz="2000" b="1" spc="-27" dirty="0" smtClean="0">
                <a:solidFill>
                  <a:srgbClr val="6D6E71"/>
                </a:solidFill>
                <a:latin typeface="Microsoft Sans Serif"/>
                <a:cs typeface="Microsoft Sans Serif"/>
              </a:endParaRPr>
            </a:p>
            <a:p>
              <a:pPr algn="ctr"/>
              <a:r>
                <a:rPr lang="es-ES_tradnl" sz="2000" b="1" spc="-27" dirty="0" smtClean="0">
                  <a:solidFill>
                    <a:srgbClr val="6D6E71"/>
                  </a:solidFill>
                  <a:latin typeface="Microsoft Sans Serif"/>
                  <a:cs typeface="Microsoft Sans Serif"/>
                </a:rPr>
                <a:t>ayuda</a:t>
              </a:r>
              <a:r>
                <a:rPr lang="es-ES_tradnl" sz="2000" b="1" spc="-27" dirty="0">
                  <a:solidFill>
                    <a:srgbClr val="6D6E71"/>
                  </a:solidFill>
                  <a:latin typeface="Microsoft Sans Serif"/>
                  <a:cs typeface="Microsoft Sans Serif"/>
                </a:rPr>
                <a:t>?</a:t>
              </a:r>
              <a:endParaRPr lang="es-ES" sz="2000" b="1" spc="-27" dirty="0">
                <a:solidFill>
                  <a:srgbClr val="6D6E71"/>
                </a:solidFill>
                <a:latin typeface="Microsoft Sans Serif"/>
                <a:cs typeface="Microsoft Sans Serif"/>
              </a:endParaRPr>
            </a:p>
          </p:txBody>
        </p:sp>
        <p:cxnSp>
          <p:nvCxnSpPr>
            <p:cNvPr id="39" name="Conector recto 38"/>
            <p:cNvCxnSpPr/>
            <p:nvPr/>
          </p:nvCxnSpPr>
          <p:spPr>
            <a:xfrm>
              <a:off x="0" y="8876577"/>
              <a:ext cx="6858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Imagen 3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51429" y="9105658"/>
              <a:ext cx="582816" cy="582816"/>
            </a:xfrm>
            <a:prstGeom prst="rect">
              <a:avLst/>
            </a:prstGeom>
          </p:spPr>
        </p:pic>
        <p:sp>
          <p:nvSpPr>
            <p:cNvPr id="41" name="Rectángulo 40"/>
            <p:cNvSpPr/>
            <p:nvPr/>
          </p:nvSpPr>
          <p:spPr>
            <a:xfrm>
              <a:off x="4188469" y="9111680"/>
              <a:ext cx="2948601" cy="464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249488">
                <a:lnSpc>
                  <a:spcPts val="2933"/>
                </a:lnSpc>
                <a:spcBef>
                  <a:spcPts val="1556"/>
                </a:spcBef>
              </a:pPr>
              <a:r>
                <a:rPr lang="es-ES_tradnl" sz="1400" b="1" spc="-27" dirty="0" smtClean="0">
                  <a:solidFill>
                    <a:srgbClr val="6D6E71"/>
                  </a:solidFill>
                  <a:latin typeface="Microsoft Sans Serif"/>
                  <a:cs typeface="Microsoft Sans Serif"/>
                </a:rPr>
                <a:t>ayuda.consulta.cps@navarra.es</a:t>
              </a:r>
              <a:endParaRPr lang="es-ES" sz="1400" b="1" spc="-27" dirty="0">
                <a:solidFill>
                  <a:srgbClr val="6D6E71"/>
                </a:solidFill>
                <a:latin typeface="Microsoft Sans Serif"/>
                <a:cs typeface="Microsoft Sans Serif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78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ángulo 70"/>
          <p:cNvSpPr/>
          <p:nvPr/>
        </p:nvSpPr>
        <p:spPr>
          <a:xfrm>
            <a:off x="926277" y="7731718"/>
            <a:ext cx="5323790" cy="1234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Rectángulo 67"/>
          <p:cNvSpPr/>
          <p:nvPr/>
        </p:nvSpPr>
        <p:spPr>
          <a:xfrm>
            <a:off x="949288" y="6256648"/>
            <a:ext cx="5323790" cy="13630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Rectángulo 66"/>
          <p:cNvSpPr/>
          <p:nvPr/>
        </p:nvSpPr>
        <p:spPr>
          <a:xfrm>
            <a:off x="968713" y="4524888"/>
            <a:ext cx="5323790" cy="1667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Rectángulo 65"/>
          <p:cNvSpPr/>
          <p:nvPr/>
        </p:nvSpPr>
        <p:spPr>
          <a:xfrm>
            <a:off x="985652" y="2803801"/>
            <a:ext cx="5323790" cy="1667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985652" y="1085278"/>
            <a:ext cx="5323790" cy="1667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8" y="211798"/>
            <a:ext cx="2524832" cy="667240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>
            <a:off x="11867" y="1027983"/>
            <a:ext cx="685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1306287" y="36980"/>
            <a:ext cx="5276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rgbClr val="C00000"/>
                </a:solidFill>
              </a:rPr>
              <a:t>Antes de la consulta</a:t>
            </a:r>
          </a:p>
          <a:p>
            <a:pPr algn="r"/>
            <a:r>
              <a:rPr lang="es-ES_tradnl" sz="2000" b="1" dirty="0" smtClean="0">
                <a:solidFill>
                  <a:schemeClr val="bg1">
                    <a:lumMod val="50000"/>
                  </a:schemeClr>
                </a:solidFill>
              </a:rPr>
              <a:t>Crear contraseña, </a:t>
            </a:r>
          </a:p>
          <a:p>
            <a:pPr algn="r"/>
            <a:r>
              <a:rPr lang="es-ES_tradnl" sz="2000" b="1" dirty="0" smtClean="0">
                <a:solidFill>
                  <a:schemeClr val="bg1">
                    <a:lumMod val="50000"/>
                  </a:schemeClr>
                </a:solidFill>
              </a:rPr>
              <a:t>si no tienes o no la recuerdas</a:t>
            </a:r>
            <a:endParaRPr lang="es-ES_tradnl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2456943" y="1719832"/>
            <a:ext cx="38161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Pulsa sobre ¿Has olvidado/bloqueado tu contraseña?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625567" y="1205211"/>
            <a:ext cx="1623741" cy="1555893"/>
            <a:chOff x="-63197" y="1620837"/>
            <a:chExt cx="1623741" cy="1555893"/>
          </a:xfrm>
        </p:grpSpPr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3197" y="2214460"/>
              <a:ext cx="354141" cy="326599"/>
            </a:xfrm>
            <a:prstGeom prst="rect">
              <a:avLst/>
            </a:prstGeom>
          </p:spPr>
        </p:pic>
        <p:pic>
          <p:nvPicPr>
            <p:cNvPr id="42" name="Imagen 4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846"/>
            <a:stretch/>
          </p:blipFill>
          <p:spPr>
            <a:xfrm>
              <a:off x="561327" y="1620837"/>
              <a:ext cx="999217" cy="1555893"/>
            </a:xfrm>
            <a:prstGeom prst="rect">
              <a:avLst/>
            </a:prstGeom>
          </p:spPr>
        </p:pic>
      </p:grpSp>
      <p:grpSp>
        <p:nvGrpSpPr>
          <p:cNvPr id="43" name="Grupo 42"/>
          <p:cNvGrpSpPr/>
          <p:nvPr/>
        </p:nvGrpSpPr>
        <p:grpSpPr>
          <a:xfrm>
            <a:off x="1237897" y="2881037"/>
            <a:ext cx="5113042" cy="1343089"/>
            <a:chOff x="518753" y="2386127"/>
            <a:chExt cx="3589181" cy="1343089"/>
          </a:xfrm>
        </p:grpSpPr>
        <p:pic>
          <p:nvPicPr>
            <p:cNvPr id="44" name="Imagen 4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753" y="2386127"/>
              <a:ext cx="698378" cy="1343089"/>
            </a:xfrm>
            <a:prstGeom prst="rect">
              <a:avLst/>
            </a:prstGeom>
          </p:spPr>
        </p:pic>
        <p:sp>
          <p:nvSpPr>
            <p:cNvPr id="45" name="21 Rectángulo"/>
            <p:cNvSpPr/>
            <p:nvPr/>
          </p:nvSpPr>
          <p:spPr>
            <a:xfrm>
              <a:off x="1379223" y="2746104"/>
              <a:ext cx="272871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120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Introduce tu CIPNA: es el número de tu Tarjeta Sanitaria</a:t>
              </a:r>
            </a:p>
          </p:txBody>
        </p:sp>
        <p:pic>
          <p:nvPicPr>
            <p:cNvPr id="46" name="Imagen 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037" y="3116357"/>
              <a:ext cx="651431" cy="589938"/>
            </a:xfrm>
            <a:prstGeom prst="rect">
              <a:avLst/>
            </a:prstGeom>
          </p:spPr>
        </p:pic>
        <p:cxnSp>
          <p:nvCxnSpPr>
            <p:cNvPr id="47" name="Conector recto de flecha 46"/>
            <p:cNvCxnSpPr/>
            <p:nvPr/>
          </p:nvCxnSpPr>
          <p:spPr>
            <a:xfrm flipH="1">
              <a:off x="3650438" y="3012968"/>
              <a:ext cx="245507" cy="32870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Imagen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406" y="3386986"/>
            <a:ext cx="376855" cy="341759"/>
          </a:xfrm>
          <a:prstGeom prst="rect">
            <a:avLst/>
          </a:prstGeom>
        </p:spPr>
      </p:pic>
      <p:grpSp>
        <p:nvGrpSpPr>
          <p:cNvPr id="49" name="Grupo 48"/>
          <p:cNvGrpSpPr/>
          <p:nvPr/>
        </p:nvGrpSpPr>
        <p:grpSpPr>
          <a:xfrm>
            <a:off x="1299413" y="4627056"/>
            <a:ext cx="2772777" cy="1441412"/>
            <a:chOff x="541200" y="3715263"/>
            <a:chExt cx="2772777" cy="1441412"/>
          </a:xfrm>
        </p:grpSpPr>
        <p:pic>
          <p:nvPicPr>
            <p:cNvPr id="50" name="Imagen 4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1200" y="3715263"/>
              <a:ext cx="933373" cy="1441412"/>
            </a:xfrm>
            <a:prstGeom prst="rect">
              <a:avLst/>
            </a:prstGeom>
          </p:spPr>
        </p:pic>
        <p:sp>
          <p:nvSpPr>
            <p:cNvPr id="51" name="Rectángulo 50"/>
            <p:cNvSpPr/>
            <p:nvPr/>
          </p:nvSpPr>
          <p:spPr>
            <a:xfrm>
              <a:off x="1778044" y="4237399"/>
              <a:ext cx="153593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120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Introduce tu DNI/NIE</a:t>
              </a:r>
            </a:p>
          </p:txBody>
        </p:sp>
      </p:grpSp>
      <p:pic>
        <p:nvPicPr>
          <p:cNvPr id="52" name="Imagen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957" y="5126464"/>
            <a:ext cx="339028" cy="354682"/>
          </a:xfrm>
          <a:prstGeom prst="rect">
            <a:avLst/>
          </a:prstGeom>
        </p:spPr>
      </p:pic>
      <p:grpSp>
        <p:nvGrpSpPr>
          <p:cNvPr id="53" name="Grupo 52"/>
          <p:cNvGrpSpPr/>
          <p:nvPr/>
        </p:nvGrpSpPr>
        <p:grpSpPr>
          <a:xfrm>
            <a:off x="1269875" y="6326123"/>
            <a:ext cx="4987226" cy="1332749"/>
            <a:chOff x="479685" y="5245077"/>
            <a:chExt cx="4987226" cy="1332749"/>
          </a:xfrm>
        </p:grpSpPr>
        <p:pic>
          <p:nvPicPr>
            <p:cNvPr id="54" name="Imagen 5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9685" y="5245077"/>
              <a:ext cx="791948" cy="1332749"/>
            </a:xfrm>
            <a:prstGeom prst="rect">
              <a:avLst/>
            </a:prstGeom>
          </p:spPr>
        </p:pic>
        <p:sp>
          <p:nvSpPr>
            <p:cNvPr id="57" name="21 Rectángulo"/>
            <p:cNvSpPr/>
            <p:nvPr/>
          </p:nvSpPr>
          <p:spPr>
            <a:xfrm>
              <a:off x="1682728" y="5668768"/>
              <a:ext cx="378418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120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Recibirás un SMS con un código de verificación.</a:t>
              </a:r>
            </a:p>
            <a:p>
              <a:r>
                <a:rPr lang="es-ES_tradnl" sz="120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Introduce dicho número</a:t>
              </a:r>
            </a:p>
          </p:txBody>
        </p:sp>
      </p:grpSp>
      <p:pic>
        <p:nvPicPr>
          <p:cNvPr id="62" name="Imagen 6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957" y="6833034"/>
            <a:ext cx="302825" cy="335483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634957" y="7830011"/>
            <a:ext cx="4833726" cy="1117266"/>
            <a:chOff x="2971994" y="5476957"/>
            <a:chExt cx="4833726" cy="1117266"/>
          </a:xfrm>
        </p:grpSpPr>
        <p:pic>
          <p:nvPicPr>
            <p:cNvPr id="63" name="Imagen 6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630979" y="5476957"/>
              <a:ext cx="999245" cy="1117266"/>
            </a:xfrm>
            <a:prstGeom prst="rect">
              <a:avLst/>
            </a:prstGeom>
          </p:spPr>
        </p:pic>
        <p:sp>
          <p:nvSpPr>
            <p:cNvPr id="64" name="21 Rectángulo"/>
            <p:cNvSpPr/>
            <p:nvPr/>
          </p:nvSpPr>
          <p:spPr>
            <a:xfrm>
              <a:off x="4873294" y="5844838"/>
              <a:ext cx="293242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120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Ya puedes crear tu nueva contraseña</a:t>
              </a:r>
            </a:p>
          </p:txBody>
        </p:sp>
        <p:pic>
          <p:nvPicPr>
            <p:cNvPr id="65" name="Imagen 6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971994" y="5758247"/>
              <a:ext cx="328196" cy="363590"/>
            </a:xfrm>
            <a:prstGeom prst="rect">
              <a:avLst/>
            </a:prstGeom>
          </p:spPr>
        </p:pic>
      </p:grpSp>
      <p:grpSp>
        <p:nvGrpSpPr>
          <p:cNvPr id="75" name="Grupo 74"/>
          <p:cNvGrpSpPr/>
          <p:nvPr/>
        </p:nvGrpSpPr>
        <p:grpSpPr>
          <a:xfrm>
            <a:off x="-1" y="8876577"/>
            <a:ext cx="7137071" cy="1138449"/>
            <a:chOff x="-1" y="8876577"/>
            <a:chExt cx="7137071" cy="1138449"/>
          </a:xfrm>
        </p:grpSpPr>
        <p:sp>
          <p:nvSpPr>
            <p:cNvPr id="77" name="Rectángulo 76"/>
            <p:cNvSpPr/>
            <p:nvPr/>
          </p:nvSpPr>
          <p:spPr>
            <a:xfrm>
              <a:off x="-1" y="8945200"/>
              <a:ext cx="6850417" cy="9579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78" name="Grupo 77"/>
            <p:cNvGrpSpPr/>
            <p:nvPr/>
          </p:nvGrpSpPr>
          <p:grpSpPr>
            <a:xfrm>
              <a:off x="1715268" y="8995260"/>
              <a:ext cx="2647033" cy="1019766"/>
              <a:chOff x="-3393140" y="6605636"/>
              <a:chExt cx="2647033" cy="1019766"/>
            </a:xfrm>
          </p:grpSpPr>
          <p:pic>
            <p:nvPicPr>
              <p:cNvPr id="83" name="Imagen 82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3393140" y="6650061"/>
                <a:ext cx="341714" cy="622423"/>
              </a:xfrm>
              <a:prstGeom prst="rect">
                <a:avLst/>
              </a:prstGeom>
            </p:spPr>
          </p:pic>
          <p:sp>
            <p:nvSpPr>
              <p:cNvPr id="84" name="Rectángulo 83"/>
              <p:cNvSpPr/>
              <p:nvPr/>
            </p:nvSpPr>
            <p:spPr>
              <a:xfrm>
                <a:off x="-3036707" y="7161172"/>
                <a:ext cx="2290600" cy="464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249488">
                  <a:lnSpc>
                    <a:spcPts val="2933"/>
                  </a:lnSpc>
                  <a:spcBef>
                    <a:spcPts val="1556"/>
                  </a:spcBef>
                </a:pP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de </a:t>
                </a: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08:00 </a:t>
                </a:r>
                <a:r>
                  <a:rPr lang="es-ES_tradnl" sz="1200" b="1" spc="-27" dirty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a </a:t>
                </a: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14:30 h</a:t>
                </a:r>
                <a:endParaRPr lang="es-ES" sz="1200" b="1" spc="-27" dirty="0">
                  <a:solidFill>
                    <a:srgbClr val="6D6E71"/>
                  </a:solidFill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85" name="Rectángulo 84"/>
              <p:cNvSpPr/>
              <p:nvPr/>
            </p:nvSpPr>
            <p:spPr>
              <a:xfrm>
                <a:off x="-2967646" y="6605636"/>
                <a:ext cx="1282163" cy="666849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R="249488" algn="ctr">
                  <a:spcBef>
                    <a:spcPts val="1556"/>
                  </a:spcBef>
                </a:pP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848 42 91 71</a:t>
                </a:r>
              </a:p>
              <a:p>
                <a:pPr marR="249488" algn="ctr">
                  <a:spcBef>
                    <a:spcPts val="1556"/>
                  </a:spcBef>
                </a:pP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848 42 37 90</a:t>
                </a:r>
                <a:endParaRPr lang="es-ES" sz="1200" b="1" spc="-27" dirty="0">
                  <a:solidFill>
                    <a:srgbClr val="6D6E71"/>
                  </a:solidFill>
                  <a:latin typeface="Microsoft Sans Serif"/>
                  <a:cs typeface="Microsoft Sans Serif"/>
                </a:endParaRPr>
              </a:p>
            </p:txBody>
          </p:sp>
        </p:grpSp>
        <p:sp>
          <p:nvSpPr>
            <p:cNvPr id="79" name="Rectángulo 78"/>
            <p:cNvSpPr/>
            <p:nvPr/>
          </p:nvSpPr>
          <p:spPr>
            <a:xfrm>
              <a:off x="41528" y="9039685"/>
              <a:ext cx="148829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_tradnl" sz="2000" b="1" spc="-27" dirty="0">
                  <a:solidFill>
                    <a:srgbClr val="6D6E71"/>
                  </a:solidFill>
                  <a:latin typeface="Microsoft Sans Serif"/>
                  <a:cs typeface="Microsoft Sans Serif"/>
                </a:rPr>
                <a:t>¿Necesitas </a:t>
              </a:r>
              <a:endParaRPr lang="es-ES_tradnl" sz="2000" b="1" spc="-27" dirty="0" smtClean="0">
                <a:solidFill>
                  <a:srgbClr val="6D6E71"/>
                </a:solidFill>
                <a:latin typeface="Microsoft Sans Serif"/>
                <a:cs typeface="Microsoft Sans Serif"/>
              </a:endParaRPr>
            </a:p>
            <a:p>
              <a:pPr algn="ctr"/>
              <a:r>
                <a:rPr lang="es-ES_tradnl" sz="2000" b="1" spc="-27" dirty="0" smtClean="0">
                  <a:solidFill>
                    <a:srgbClr val="6D6E71"/>
                  </a:solidFill>
                  <a:latin typeface="Microsoft Sans Serif"/>
                  <a:cs typeface="Microsoft Sans Serif"/>
                </a:rPr>
                <a:t>ayuda</a:t>
              </a:r>
              <a:r>
                <a:rPr lang="es-ES_tradnl" sz="2000" b="1" spc="-27" dirty="0">
                  <a:solidFill>
                    <a:srgbClr val="6D6E71"/>
                  </a:solidFill>
                  <a:latin typeface="Microsoft Sans Serif"/>
                  <a:cs typeface="Microsoft Sans Serif"/>
                </a:rPr>
                <a:t>?</a:t>
              </a:r>
              <a:endParaRPr lang="es-ES" sz="2000" b="1" spc="-27" dirty="0">
                <a:solidFill>
                  <a:srgbClr val="6D6E71"/>
                </a:solidFill>
                <a:latin typeface="Microsoft Sans Serif"/>
                <a:cs typeface="Microsoft Sans Serif"/>
              </a:endParaRPr>
            </a:p>
          </p:txBody>
        </p:sp>
        <p:cxnSp>
          <p:nvCxnSpPr>
            <p:cNvPr id="80" name="Conector recto 79"/>
            <p:cNvCxnSpPr/>
            <p:nvPr/>
          </p:nvCxnSpPr>
          <p:spPr>
            <a:xfrm>
              <a:off x="0" y="8876577"/>
              <a:ext cx="6858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1" name="Imagen 80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51429" y="9105658"/>
              <a:ext cx="582816" cy="582816"/>
            </a:xfrm>
            <a:prstGeom prst="rect">
              <a:avLst/>
            </a:prstGeom>
          </p:spPr>
        </p:pic>
        <p:sp>
          <p:nvSpPr>
            <p:cNvPr id="82" name="Rectángulo 81"/>
            <p:cNvSpPr/>
            <p:nvPr/>
          </p:nvSpPr>
          <p:spPr>
            <a:xfrm>
              <a:off x="4188469" y="9111680"/>
              <a:ext cx="2948601" cy="464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249488">
                <a:lnSpc>
                  <a:spcPts val="2933"/>
                </a:lnSpc>
                <a:spcBef>
                  <a:spcPts val="1556"/>
                </a:spcBef>
              </a:pPr>
              <a:r>
                <a:rPr lang="es-ES_tradnl" sz="1400" b="1" spc="-27" dirty="0" smtClean="0">
                  <a:solidFill>
                    <a:srgbClr val="6D6E71"/>
                  </a:solidFill>
                  <a:latin typeface="Microsoft Sans Serif"/>
                  <a:cs typeface="Microsoft Sans Serif"/>
                </a:rPr>
                <a:t>ayuda.consulta.cps@navarra.es</a:t>
              </a:r>
              <a:endParaRPr lang="es-ES" sz="1400" b="1" spc="-27" dirty="0">
                <a:solidFill>
                  <a:srgbClr val="6D6E71"/>
                </a:solidFill>
                <a:latin typeface="Microsoft Sans Serif"/>
                <a:cs typeface="Microsoft Sans Serif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719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8" y="211798"/>
            <a:ext cx="2524832" cy="667240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>
            <a:off x="0" y="1241734"/>
            <a:ext cx="685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2597077" y="251837"/>
            <a:ext cx="4155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rgbClr val="C00000"/>
                </a:solidFill>
              </a:rPr>
              <a:t>Antes de la consulta</a:t>
            </a:r>
          </a:p>
        </p:txBody>
      </p:sp>
      <p:grpSp>
        <p:nvGrpSpPr>
          <p:cNvPr id="55" name="Grupo 54"/>
          <p:cNvGrpSpPr/>
          <p:nvPr/>
        </p:nvGrpSpPr>
        <p:grpSpPr>
          <a:xfrm>
            <a:off x="565770" y="1694143"/>
            <a:ext cx="4932505" cy="3197104"/>
            <a:chOff x="-2635269" y="163110"/>
            <a:chExt cx="5362968" cy="5627347"/>
          </a:xfrm>
        </p:grpSpPr>
        <p:pic>
          <p:nvPicPr>
            <p:cNvPr id="56" name="Imagen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35269" y="1060869"/>
              <a:ext cx="1465661" cy="4729588"/>
            </a:xfrm>
            <a:prstGeom prst="rect">
              <a:avLst/>
            </a:prstGeom>
          </p:spPr>
        </p:pic>
        <p:grpSp>
          <p:nvGrpSpPr>
            <p:cNvPr id="58" name="Grupo 57"/>
            <p:cNvGrpSpPr/>
            <p:nvPr/>
          </p:nvGrpSpPr>
          <p:grpSpPr>
            <a:xfrm>
              <a:off x="-522610" y="1090025"/>
              <a:ext cx="3250309" cy="4602151"/>
              <a:chOff x="2015814" y="567867"/>
              <a:chExt cx="1828299" cy="2770477"/>
            </a:xfrm>
          </p:grpSpPr>
          <p:pic>
            <p:nvPicPr>
              <p:cNvPr id="60" name="Imagen 5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5814" y="567867"/>
                <a:ext cx="1712061" cy="2770477"/>
              </a:xfrm>
              <a:prstGeom prst="rect">
                <a:avLst/>
              </a:prstGeom>
            </p:spPr>
          </p:pic>
          <p:sp>
            <p:nvSpPr>
              <p:cNvPr id="61" name="Terminador 60"/>
              <p:cNvSpPr/>
              <p:nvPr/>
            </p:nvSpPr>
            <p:spPr>
              <a:xfrm>
                <a:off x="3242747" y="1379402"/>
                <a:ext cx="601366" cy="396362"/>
              </a:xfrm>
              <a:prstGeom prst="flowChartTermina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sz="800" b="1" dirty="0" smtClean="0">
                    <a:solidFill>
                      <a:schemeClr val="bg1"/>
                    </a:solidFill>
                  </a:rPr>
                  <a:t>Actualizar</a:t>
                </a:r>
                <a:endParaRPr lang="es-ES" sz="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9" name="CuadroTexto 58"/>
            <p:cNvSpPr txBox="1"/>
            <p:nvPr/>
          </p:nvSpPr>
          <p:spPr>
            <a:xfrm>
              <a:off x="-2567429" y="163110"/>
              <a:ext cx="1194439" cy="5738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vert="horz" wrap="none" rtlCol="0">
              <a:spAutoFit/>
            </a:bodyPr>
            <a:lstStyle/>
            <a:p>
              <a:r>
                <a:rPr lang="es-ES_tradnl" sz="1600" dirty="0">
                  <a:solidFill>
                    <a:schemeClr val="bg1"/>
                  </a:solidFill>
                </a:rPr>
                <a:t>Android</a:t>
              </a:r>
              <a:endParaRPr lang="es-E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Grupo 68"/>
          <p:cNvGrpSpPr/>
          <p:nvPr/>
        </p:nvGrpSpPr>
        <p:grpSpPr>
          <a:xfrm>
            <a:off x="565770" y="5303884"/>
            <a:ext cx="5412270" cy="3103221"/>
            <a:chOff x="-2982477" y="2823791"/>
            <a:chExt cx="5041807" cy="5186917"/>
          </a:xfrm>
        </p:grpSpPr>
        <p:pic>
          <p:nvPicPr>
            <p:cNvPr id="70" name="Imagen 6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82477" y="3664440"/>
              <a:ext cx="1679208" cy="4280633"/>
            </a:xfrm>
            <a:prstGeom prst="rect">
              <a:avLst/>
            </a:prstGeom>
          </p:spPr>
        </p:pic>
        <p:grpSp>
          <p:nvGrpSpPr>
            <p:cNvPr id="72" name="Grupo 71"/>
            <p:cNvGrpSpPr/>
            <p:nvPr/>
          </p:nvGrpSpPr>
          <p:grpSpPr>
            <a:xfrm>
              <a:off x="-571658" y="3517728"/>
              <a:ext cx="2630988" cy="4492980"/>
              <a:chOff x="2498442" y="2169788"/>
              <a:chExt cx="1135844" cy="2458995"/>
            </a:xfrm>
          </p:grpSpPr>
          <p:pic>
            <p:nvPicPr>
              <p:cNvPr id="74" name="Imagen 7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8442" y="2169788"/>
                <a:ext cx="1135844" cy="2458995"/>
              </a:xfrm>
              <a:prstGeom prst="rect">
                <a:avLst/>
              </a:prstGeom>
            </p:spPr>
          </p:pic>
          <p:sp>
            <p:nvSpPr>
              <p:cNvPr id="75" name="Terminador 74"/>
              <p:cNvSpPr/>
              <p:nvPr/>
            </p:nvSpPr>
            <p:spPr>
              <a:xfrm>
                <a:off x="2884733" y="2739280"/>
                <a:ext cx="478367" cy="200381"/>
              </a:xfrm>
              <a:prstGeom prst="flowChartTerminator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sz="711" b="1" dirty="0" smtClean="0">
                    <a:solidFill>
                      <a:schemeClr val="bg1"/>
                    </a:solidFill>
                  </a:rPr>
                  <a:t>Actualizar </a:t>
                </a:r>
                <a:endParaRPr lang="es-ES" sz="711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3" name="CuadroTexto 72"/>
            <p:cNvSpPr txBox="1"/>
            <p:nvPr/>
          </p:nvSpPr>
          <p:spPr>
            <a:xfrm>
              <a:off x="-2977042" y="2823791"/>
              <a:ext cx="1250314" cy="5982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vert="horz" wrap="square" rtlCol="0">
              <a:spAutoFit/>
            </a:bodyPr>
            <a:lstStyle/>
            <a:p>
              <a:r>
                <a:rPr lang="es-ES_tradnl" sz="1400" dirty="0" err="1">
                  <a:solidFill>
                    <a:schemeClr val="bg1"/>
                  </a:solidFill>
                </a:rPr>
                <a:t>Iphone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3376471" y="545418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_tradnl" b="1" dirty="0">
                <a:solidFill>
                  <a:schemeClr val="bg1">
                    <a:lumMod val="50000"/>
                  </a:schemeClr>
                </a:solidFill>
              </a:rPr>
              <a:t>Si hace mucho que no has usado tu Carpeta, actualiza la aplicación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-1" y="8876577"/>
            <a:ext cx="7137071" cy="1138449"/>
            <a:chOff x="-1" y="8876577"/>
            <a:chExt cx="7137071" cy="1138449"/>
          </a:xfrm>
        </p:grpSpPr>
        <p:sp>
          <p:nvSpPr>
            <p:cNvPr id="44" name="Rectángulo 43"/>
            <p:cNvSpPr/>
            <p:nvPr/>
          </p:nvSpPr>
          <p:spPr>
            <a:xfrm>
              <a:off x="-1" y="8945200"/>
              <a:ext cx="6850417" cy="9579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5" name="Grupo 44"/>
            <p:cNvGrpSpPr/>
            <p:nvPr/>
          </p:nvGrpSpPr>
          <p:grpSpPr>
            <a:xfrm>
              <a:off x="1715268" y="8995260"/>
              <a:ext cx="2647033" cy="1019766"/>
              <a:chOff x="-3393140" y="6605636"/>
              <a:chExt cx="2647033" cy="1019766"/>
            </a:xfrm>
          </p:grpSpPr>
          <p:pic>
            <p:nvPicPr>
              <p:cNvPr id="50" name="Imagen 4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3393140" y="6650061"/>
                <a:ext cx="341714" cy="622423"/>
              </a:xfrm>
              <a:prstGeom prst="rect">
                <a:avLst/>
              </a:prstGeom>
            </p:spPr>
          </p:pic>
          <p:sp>
            <p:nvSpPr>
              <p:cNvPr id="51" name="Rectángulo 50"/>
              <p:cNvSpPr/>
              <p:nvPr/>
            </p:nvSpPr>
            <p:spPr>
              <a:xfrm>
                <a:off x="-3036707" y="7161172"/>
                <a:ext cx="2290600" cy="464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249488">
                  <a:lnSpc>
                    <a:spcPts val="2933"/>
                  </a:lnSpc>
                  <a:spcBef>
                    <a:spcPts val="1556"/>
                  </a:spcBef>
                </a:pP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de </a:t>
                </a: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08:00 </a:t>
                </a:r>
                <a:r>
                  <a:rPr lang="es-ES_tradnl" sz="1200" b="1" spc="-27" dirty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a </a:t>
                </a: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14:30 h</a:t>
                </a:r>
                <a:endParaRPr lang="es-ES" sz="1200" b="1" spc="-27" dirty="0">
                  <a:solidFill>
                    <a:srgbClr val="6D6E71"/>
                  </a:solidFill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52" name="Rectángulo 51"/>
              <p:cNvSpPr/>
              <p:nvPr/>
            </p:nvSpPr>
            <p:spPr>
              <a:xfrm>
                <a:off x="-2967646" y="6605636"/>
                <a:ext cx="1282163" cy="666849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R="249488" algn="ctr">
                  <a:spcBef>
                    <a:spcPts val="1556"/>
                  </a:spcBef>
                </a:pP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848 42 91 71</a:t>
                </a:r>
              </a:p>
              <a:p>
                <a:pPr marR="249488" algn="ctr">
                  <a:spcBef>
                    <a:spcPts val="1556"/>
                  </a:spcBef>
                </a:pP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848 42 37 90</a:t>
                </a:r>
                <a:endParaRPr lang="es-ES" sz="1200" b="1" spc="-27" dirty="0">
                  <a:solidFill>
                    <a:srgbClr val="6D6E71"/>
                  </a:solidFill>
                  <a:latin typeface="Microsoft Sans Serif"/>
                  <a:cs typeface="Microsoft Sans Serif"/>
                </a:endParaRPr>
              </a:p>
            </p:txBody>
          </p:sp>
        </p:grpSp>
        <p:sp>
          <p:nvSpPr>
            <p:cNvPr id="46" name="Rectángulo 45"/>
            <p:cNvSpPr/>
            <p:nvPr/>
          </p:nvSpPr>
          <p:spPr>
            <a:xfrm>
              <a:off x="41528" y="9039685"/>
              <a:ext cx="148829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_tradnl" sz="2000" b="1" spc="-27" dirty="0">
                  <a:solidFill>
                    <a:srgbClr val="6D6E71"/>
                  </a:solidFill>
                  <a:latin typeface="Microsoft Sans Serif"/>
                  <a:cs typeface="Microsoft Sans Serif"/>
                </a:rPr>
                <a:t>¿Necesitas </a:t>
              </a:r>
              <a:endParaRPr lang="es-ES_tradnl" sz="2000" b="1" spc="-27" dirty="0" smtClean="0">
                <a:solidFill>
                  <a:srgbClr val="6D6E71"/>
                </a:solidFill>
                <a:latin typeface="Microsoft Sans Serif"/>
                <a:cs typeface="Microsoft Sans Serif"/>
              </a:endParaRPr>
            </a:p>
            <a:p>
              <a:pPr algn="ctr"/>
              <a:r>
                <a:rPr lang="es-ES_tradnl" sz="2000" b="1" spc="-27" dirty="0" smtClean="0">
                  <a:solidFill>
                    <a:srgbClr val="6D6E71"/>
                  </a:solidFill>
                  <a:latin typeface="Microsoft Sans Serif"/>
                  <a:cs typeface="Microsoft Sans Serif"/>
                </a:rPr>
                <a:t>ayuda</a:t>
              </a:r>
              <a:r>
                <a:rPr lang="es-ES_tradnl" sz="2000" b="1" spc="-27" dirty="0">
                  <a:solidFill>
                    <a:srgbClr val="6D6E71"/>
                  </a:solidFill>
                  <a:latin typeface="Microsoft Sans Serif"/>
                  <a:cs typeface="Microsoft Sans Serif"/>
                </a:rPr>
                <a:t>?</a:t>
              </a:r>
              <a:endParaRPr lang="es-ES" sz="2000" b="1" spc="-27" dirty="0">
                <a:solidFill>
                  <a:srgbClr val="6D6E71"/>
                </a:solidFill>
                <a:latin typeface="Microsoft Sans Serif"/>
                <a:cs typeface="Microsoft Sans Serif"/>
              </a:endParaRPr>
            </a:p>
          </p:txBody>
        </p:sp>
        <p:cxnSp>
          <p:nvCxnSpPr>
            <p:cNvPr id="47" name="Conector recto 46"/>
            <p:cNvCxnSpPr/>
            <p:nvPr/>
          </p:nvCxnSpPr>
          <p:spPr>
            <a:xfrm>
              <a:off x="0" y="8876577"/>
              <a:ext cx="6858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Imagen 4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51429" y="9105658"/>
              <a:ext cx="582816" cy="582816"/>
            </a:xfrm>
            <a:prstGeom prst="rect">
              <a:avLst/>
            </a:prstGeom>
          </p:spPr>
        </p:pic>
        <p:sp>
          <p:nvSpPr>
            <p:cNvPr id="49" name="Rectángulo 48"/>
            <p:cNvSpPr/>
            <p:nvPr/>
          </p:nvSpPr>
          <p:spPr>
            <a:xfrm>
              <a:off x="4188469" y="9111680"/>
              <a:ext cx="2948601" cy="464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249488">
                <a:lnSpc>
                  <a:spcPts val="2933"/>
                </a:lnSpc>
                <a:spcBef>
                  <a:spcPts val="1556"/>
                </a:spcBef>
              </a:pPr>
              <a:r>
                <a:rPr lang="es-ES_tradnl" sz="1400" b="1" spc="-27" dirty="0" smtClean="0">
                  <a:solidFill>
                    <a:srgbClr val="6D6E71"/>
                  </a:solidFill>
                  <a:latin typeface="Microsoft Sans Serif"/>
                  <a:cs typeface="Microsoft Sans Serif"/>
                </a:rPr>
                <a:t>ayuda.consulta.cps@navarra.es</a:t>
              </a:r>
              <a:endParaRPr lang="es-ES" sz="1400" b="1" spc="-27" dirty="0">
                <a:solidFill>
                  <a:srgbClr val="6D6E71"/>
                </a:solidFill>
                <a:latin typeface="Microsoft Sans Serif"/>
                <a:cs typeface="Microsoft Sans Serif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273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8" y="211798"/>
            <a:ext cx="2524832" cy="667240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4108863" y="460221"/>
            <a:ext cx="2475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rgbClr val="C00000"/>
                </a:solidFill>
              </a:rPr>
              <a:t>Día de la consulta</a:t>
            </a:r>
          </a:p>
        </p:txBody>
      </p:sp>
      <p:cxnSp>
        <p:nvCxnSpPr>
          <p:cNvPr id="15" name="Conector recto 14"/>
          <p:cNvCxnSpPr/>
          <p:nvPr/>
        </p:nvCxnSpPr>
        <p:spPr>
          <a:xfrm>
            <a:off x="0" y="1241734"/>
            <a:ext cx="685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6"/>
          <p:cNvGrpSpPr/>
          <p:nvPr/>
        </p:nvGrpSpPr>
        <p:grpSpPr>
          <a:xfrm>
            <a:off x="-7230220" y="1452691"/>
            <a:ext cx="6369777" cy="5755631"/>
            <a:chOff x="345920" y="1452691"/>
            <a:chExt cx="6369777" cy="575563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5920" y="1452691"/>
              <a:ext cx="2821388" cy="5755631"/>
            </a:xfrm>
            <a:prstGeom prst="rect">
              <a:avLst/>
            </a:prstGeom>
          </p:spPr>
        </p:pic>
        <p:sp>
          <p:nvSpPr>
            <p:cNvPr id="31" name="21 Rectángulo"/>
            <p:cNvSpPr/>
            <p:nvPr/>
          </p:nvSpPr>
          <p:spPr>
            <a:xfrm>
              <a:off x="3376471" y="1552543"/>
              <a:ext cx="333922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12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En tu Carpeta Personal de Salud, en Citas, podrás realizar una prueba de funcionamiento el día de la consulta. </a:t>
              </a:r>
            </a:p>
            <a:p>
              <a:r>
                <a:rPr lang="es-ES_tradnl" sz="12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Al pulsar en Conectar accederás a una sala de espera. </a:t>
              </a:r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3376471" y="3460019"/>
              <a:ext cx="3234615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s-ES_tradnl" sz="12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Cuando </a:t>
              </a:r>
              <a:r>
                <a:rPr lang="es-ES_tradnl" sz="1200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el o la  </a:t>
              </a:r>
              <a:r>
                <a:rPr lang="es-ES_tradnl" sz="12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profesional esté disponible para realizar la consulta, te llamará. Coge la llamada.</a:t>
              </a:r>
              <a:endParaRPr lang="es-ES" sz="12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3317095" y="5930916"/>
              <a:ext cx="3339226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s-ES" sz="12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Una vez iniciada la consulta, decidiréis  si se activa la cámara o no. Por defecto, cámara conectada o descontada???</a:t>
              </a:r>
            </a:p>
          </p:txBody>
        </p:sp>
      </p:grpSp>
      <p:sp>
        <p:nvSpPr>
          <p:cNvPr id="5" name="Rectángulo 4"/>
          <p:cNvSpPr/>
          <p:nvPr/>
        </p:nvSpPr>
        <p:spPr>
          <a:xfrm>
            <a:off x="263081" y="6364539"/>
            <a:ext cx="6331837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En la notificación de la cita está reflejada la modalidad de la consulta como Videoconsulta, día y hora.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Te 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comprometes a estar disponible desde ½ hora antes a ½ hora después de la hora fijada en la cita.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Elige 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un lugar tranquilo y discreto para la consulta, en la que sea posible escuchar con claridad </a:t>
            </a:r>
            <a:r>
              <a:rPr lang="es-E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y 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donde no existan posibles distracciones. Además, dado que se va a tratar de información sanitaria, es recomendable que la cita se realice de forma privada.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Y 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espera a que </a:t>
            </a:r>
            <a:r>
              <a:rPr lang="es-E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el/la profesional sanitario/a te 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llame.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Si </a:t>
            </a:r>
            <a:r>
              <a:rPr lang="es-ES_tradnl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no pudiera realizarse la consulta a través de tu Carpeta, te llamará por teléfono.</a:t>
            </a:r>
            <a:endParaRPr lang="es-E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554953" y="1398118"/>
            <a:ext cx="5465836" cy="4773019"/>
            <a:chOff x="554953" y="1398118"/>
            <a:chExt cx="5465836" cy="4773019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53" y="1398118"/>
              <a:ext cx="5465836" cy="4773019"/>
            </a:xfrm>
            <a:prstGeom prst="rect">
              <a:avLst/>
            </a:prstGeom>
          </p:spPr>
        </p:pic>
        <p:sp>
          <p:nvSpPr>
            <p:cNvPr id="2" name="Rectángulo 1"/>
            <p:cNvSpPr/>
            <p:nvPr/>
          </p:nvSpPr>
          <p:spPr>
            <a:xfrm>
              <a:off x="3994220" y="5340699"/>
              <a:ext cx="1858945" cy="236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Rectángulo 2"/>
            <p:cNvSpPr/>
            <p:nvPr/>
          </p:nvSpPr>
          <p:spPr>
            <a:xfrm>
              <a:off x="3029578" y="5576835"/>
              <a:ext cx="1079285" cy="1256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3" name="Grupo 52"/>
          <p:cNvGrpSpPr/>
          <p:nvPr/>
        </p:nvGrpSpPr>
        <p:grpSpPr>
          <a:xfrm>
            <a:off x="-1" y="8876577"/>
            <a:ext cx="7137071" cy="1138449"/>
            <a:chOff x="-1" y="8876577"/>
            <a:chExt cx="7137071" cy="1138449"/>
          </a:xfrm>
        </p:grpSpPr>
        <p:sp>
          <p:nvSpPr>
            <p:cNvPr id="54" name="Rectángulo 53"/>
            <p:cNvSpPr/>
            <p:nvPr/>
          </p:nvSpPr>
          <p:spPr>
            <a:xfrm>
              <a:off x="-1" y="8945200"/>
              <a:ext cx="6850417" cy="9579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5" name="Grupo 54"/>
            <p:cNvGrpSpPr/>
            <p:nvPr/>
          </p:nvGrpSpPr>
          <p:grpSpPr>
            <a:xfrm>
              <a:off x="1715268" y="8995260"/>
              <a:ext cx="2647033" cy="1019766"/>
              <a:chOff x="-3393140" y="6605636"/>
              <a:chExt cx="2647033" cy="1019766"/>
            </a:xfrm>
          </p:grpSpPr>
          <p:pic>
            <p:nvPicPr>
              <p:cNvPr id="60" name="Imagen 5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393140" y="6650061"/>
                <a:ext cx="341714" cy="622423"/>
              </a:xfrm>
              <a:prstGeom prst="rect">
                <a:avLst/>
              </a:prstGeom>
            </p:spPr>
          </p:pic>
          <p:sp>
            <p:nvSpPr>
              <p:cNvPr id="61" name="Rectángulo 60"/>
              <p:cNvSpPr/>
              <p:nvPr/>
            </p:nvSpPr>
            <p:spPr>
              <a:xfrm>
                <a:off x="-3036707" y="7161172"/>
                <a:ext cx="2290600" cy="464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249488">
                  <a:lnSpc>
                    <a:spcPts val="2933"/>
                  </a:lnSpc>
                  <a:spcBef>
                    <a:spcPts val="1556"/>
                  </a:spcBef>
                </a:pP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de </a:t>
                </a: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08:00 </a:t>
                </a:r>
                <a:r>
                  <a:rPr lang="es-ES_tradnl" sz="1200" b="1" spc="-27" dirty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a </a:t>
                </a: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14:30 h</a:t>
                </a:r>
                <a:endParaRPr lang="es-ES" sz="1200" b="1" spc="-27" dirty="0">
                  <a:solidFill>
                    <a:srgbClr val="6D6E71"/>
                  </a:solidFill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62" name="Rectángulo 61"/>
              <p:cNvSpPr/>
              <p:nvPr/>
            </p:nvSpPr>
            <p:spPr>
              <a:xfrm>
                <a:off x="-2967646" y="6605636"/>
                <a:ext cx="1282163" cy="666849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R="249488" algn="ctr">
                  <a:spcBef>
                    <a:spcPts val="1556"/>
                  </a:spcBef>
                </a:pP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848 42 91 71</a:t>
                </a:r>
              </a:p>
              <a:p>
                <a:pPr marR="249488" algn="ctr">
                  <a:spcBef>
                    <a:spcPts val="1556"/>
                  </a:spcBef>
                </a:pP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848 42 37 90</a:t>
                </a:r>
                <a:endParaRPr lang="es-ES" sz="1200" b="1" spc="-27" dirty="0">
                  <a:solidFill>
                    <a:srgbClr val="6D6E71"/>
                  </a:solidFill>
                  <a:latin typeface="Microsoft Sans Serif"/>
                  <a:cs typeface="Microsoft Sans Serif"/>
                </a:endParaRPr>
              </a:p>
            </p:txBody>
          </p:sp>
        </p:grpSp>
        <p:sp>
          <p:nvSpPr>
            <p:cNvPr id="56" name="Rectángulo 55"/>
            <p:cNvSpPr/>
            <p:nvPr/>
          </p:nvSpPr>
          <p:spPr>
            <a:xfrm>
              <a:off x="41528" y="9039685"/>
              <a:ext cx="148829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_tradnl" sz="2000" b="1" spc="-27" dirty="0">
                  <a:solidFill>
                    <a:srgbClr val="6D6E71"/>
                  </a:solidFill>
                  <a:latin typeface="Microsoft Sans Serif"/>
                  <a:cs typeface="Microsoft Sans Serif"/>
                </a:rPr>
                <a:t>¿Necesitas </a:t>
              </a:r>
              <a:endParaRPr lang="es-ES_tradnl" sz="2000" b="1" spc="-27" dirty="0" smtClean="0">
                <a:solidFill>
                  <a:srgbClr val="6D6E71"/>
                </a:solidFill>
                <a:latin typeface="Microsoft Sans Serif"/>
                <a:cs typeface="Microsoft Sans Serif"/>
              </a:endParaRPr>
            </a:p>
            <a:p>
              <a:pPr algn="ctr"/>
              <a:r>
                <a:rPr lang="es-ES_tradnl" sz="2000" b="1" spc="-27" dirty="0" smtClean="0">
                  <a:solidFill>
                    <a:srgbClr val="6D6E71"/>
                  </a:solidFill>
                  <a:latin typeface="Microsoft Sans Serif"/>
                  <a:cs typeface="Microsoft Sans Serif"/>
                </a:rPr>
                <a:t>ayuda</a:t>
              </a:r>
              <a:r>
                <a:rPr lang="es-ES_tradnl" sz="2000" b="1" spc="-27" dirty="0">
                  <a:solidFill>
                    <a:srgbClr val="6D6E71"/>
                  </a:solidFill>
                  <a:latin typeface="Microsoft Sans Serif"/>
                  <a:cs typeface="Microsoft Sans Serif"/>
                </a:rPr>
                <a:t>?</a:t>
              </a:r>
              <a:endParaRPr lang="es-ES" sz="2000" b="1" spc="-27" dirty="0">
                <a:solidFill>
                  <a:srgbClr val="6D6E71"/>
                </a:solidFill>
                <a:latin typeface="Microsoft Sans Serif"/>
                <a:cs typeface="Microsoft Sans Serif"/>
              </a:endParaRPr>
            </a:p>
          </p:txBody>
        </p:sp>
        <p:cxnSp>
          <p:nvCxnSpPr>
            <p:cNvPr id="57" name="Conector recto 56"/>
            <p:cNvCxnSpPr/>
            <p:nvPr/>
          </p:nvCxnSpPr>
          <p:spPr>
            <a:xfrm>
              <a:off x="0" y="8876577"/>
              <a:ext cx="6858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Imagen 5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51429" y="9105658"/>
              <a:ext cx="582816" cy="582816"/>
            </a:xfrm>
            <a:prstGeom prst="rect">
              <a:avLst/>
            </a:prstGeom>
          </p:spPr>
        </p:pic>
        <p:sp>
          <p:nvSpPr>
            <p:cNvPr id="59" name="Rectángulo 58"/>
            <p:cNvSpPr/>
            <p:nvPr/>
          </p:nvSpPr>
          <p:spPr>
            <a:xfrm>
              <a:off x="4188469" y="9111680"/>
              <a:ext cx="2948601" cy="464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249488">
                <a:lnSpc>
                  <a:spcPts val="2933"/>
                </a:lnSpc>
                <a:spcBef>
                  <a:spcPts val="1556"/>
                </a:spcBef>
              </a:pPr>
              <a:r>
                <a:rPr lang="es-ES_tradnl" sz="1400" b="1" spc="-27" dirty="0" smtClean="0">
                  <a:solidFill>
                    <a:srgbClr val="6D6E71"/>
                  </a:solidFill>
                  <a:latin typeface="Microsoft Sans Serif"/>
                  <a:cs typeface="Microsoft Sans Serif"/>
                </a:rPr>
                <a:t>ayuda.consulta.cps@navarra.es</a:t>
              </a:r>
              <a:endParaRPr lang="es-ES" sz="1400" b="1" spc="-27" dirty="0">
                <a:solidFill>
                  <a:srgbClr val="6D6E71"/>
                </a:solidFill>
                <a:latin typeface="Microsoft Sans Serif"/>
                <a:cs typeface="Microsoft Sans Serif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980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1984</TotalTime>
  <Words>540</Words>
  <Application>Microsoft Office PowerPoint</Application>
  <PresentationFormat>A4 (210 x 297 mm)</PresentationFormat>
  <Paragraphs>96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Microsoft Sans Serif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Gobierno de Navarra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n79777</dc:creator>
  <cp:lastModifiedBy>n79777</cp:lastModifiedBy>
  <cp:revision>39</cp:revision>
  <cp:lastPrinted>2022-09-30T12:10:34Z</cp:lastPrinted>
  <dcterms:created xsi:type="dcterms:W3CDTF">2022-09-29T12:35:01Z</dcterms:created>
  <dcterms:modified xsi:type="dcterms:W3CDTF">2023-05-17T13:00:41Z</dcterms:modified>
</cp:coreProperties>
</file>