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1" r:id="rId6"/>
    <p:sldId id="262" r:id="rId7"/>
    <p:sldId id="264" r:id="rId8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7" autoAdjust="0"/>
  </p:normalViewPr>
  <p:slideViewPr>
    <p:cSldViewPr snapToGrid="0">
      <p:cViewPr varScale="1">
        <p:scale>
          <a:sx n="78" d="100"/>
          <a:sy n="78" d="100"/>
        </p:scale>
        <p:origin x="25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214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646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83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952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753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7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169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0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2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55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54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58D9-5D02-4486-9E17-70ECBB9C106B}" type="datetimeFigureOut">
              <a:rPr lang="es-ES" smtClean="0"/>
              <a:t>17/05/2023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83C4-B28A-4C08-912E-0ED35540CB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24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10.png"/><Relationship Id="rId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7970" y="1956819"/>
            <a:ext cx="5969999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54" marR="249488">
              <a:lnSpc>
                <a:spcPts val="2933"/>
              </a:lnSpc>
              <a:spcBef>
                <a:spcPts val="1556"/>
              </a:spcBef>
            </a:pPr>
            <a:r>
              <a:rPr lang="es-ES" sz="2800" b="1" spc="-27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Pausoz </a:t>
            </a:r>
            <a:r>
              <a:rPr lang="es-ES" sz="2800" b="1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pauso</a:t>
            </a:r>
          </a:p>
          <a:p>
            <a:pPr marL="37254" marR="249488">
              <a:lnSpc>
                <a:spcPts val="2933"/>
              </a:lnSpc>
              <a:spcBef>
                <a:spcPts val="1556"/>
              </a:spcBef>
            </a:pPr>
            <a:r>
              <a:rPr lang="es-ES" sz="2800" spc="-27" dirty="0" smtClean="0">
                <a:solidFill>
                  <a:srgbClr val="6D6E71"/>
                </a:solidFill>
                <a:latin typeface="Microsoft Sans Serif"/>
                <a:cs typeface="Microsoft Sans Serif"/>
              </a:rPr>
              <a:t>Osasun </a:t>
            </a:r>
            <a:r>
              <a:rPr lang="es-ES" sz="2800" spc="-27" dirty="0">
                <a:solidFill>
                  <a:srgbClr val="6D6E71"/>
                </a:solidFill>
                <a:latin typeface="Microsoft Sans Serif"/>
                <a:cs typeface="Microsoft Sans Serif"/>
              </a:rPr>
              <a:t>Karpeta Pertsonalaren bidezko kontsulta</a:t>
            </a:r>
          </a:p>
          <a:p>
            <a:pPr marL="37254" marR="249488">
              <a:lnSpc>
                <a:spcPts val="2933"/>
              </a:lnSpc>
              <a:spcBef>
                <a:spcPts val="1556"/>
              </a:spcBef>
            </a:pPr>
            <a:endParaRPr lang="es-ES" sz="2800" dirty="0">
              <a:latin typeface="Microsoft Sans Serif"/>
              <a:cs typeface="Microsoft Sans Serif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448" y="65964"/>
            <a:ext cx="669522" cy="11855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325112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348609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4984207" y="1740092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. </a:t>
            </a:r>
            <a:endParaRPr lang="es-ES" dirty="0"/>
          </a:p>
        </p:txBody>
      </p:sp>
      <p:grpSp>
        <p:nvGrpSpPr>
          <p:cNvPr id="14" name="Grupo 13"/>
          <p:cNvGrpSpPr/>
          <p:nvPr/>
        </p:nvGrpSpPr>
        <p:grpSpPr>
          <a:xfrm>
            <a:off x="33650" y="4082868"/>
            <a:ext cx="6858000" cy="5160838"/>
            <a:chOff x="33650" y="4082868"/>
            <a:chExt cx="6858000" cy="5160838"/>
          </a:xfrm>
        </p:grpSpPr>
        <p:cxnSp>
          <p:nvCxnSpPr>
            <p:cNvPr id="16" name="Conector recto 15"/>
            <p:cNvCxnSpPr/>
            <p:nvPr/>
          </p:nvCxnSpPr>
          <p:spPr>
            <a:xfrm>
              <a:off x="33650" y="9243706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/>
            <p:cNvGrpSpPr/>
            <p:nvPr/>
          </p:nvGrpSpPr>
          <p:grpSpPr>
            <a:xfrm>
              <a:off x="4769708" y="5328981"/>
              <a:ext cx="1727610" cy="3286898"/>
              <a:chOff x="8058941" y="2323070"/>
              <a:chExt cx="1727610" cy="3286898"/>
            </a:xfrm>
          </p:grpSpPr>
          <p:sp>
            <p:nvSpPr>
              <p:cNvPr id="11" name="Rectángulo redondeado 10"/>
              <p:cNvSpPr/>
              <p:nvPr/>
            </p:nvSpPr>
            <p:spPr>
              <a:xfrm>
                <a:off x="8058941" y="2323070"/>
                <a:ext cx="1727610" cy="328689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7817" y="2445558"/>
                <a:ext cx="1519880" cy="3119260"/>
              </a:xfrm>
              <a:prstGeom prst="rect">
                <a:avLst/>
              </a:prstGeom>
            </p:spPr>
          </p:pic>
        </p:grpSp>
        <p:grpSp>
          <p:nvGrpSpPr>
            <p:cNvPr id="9" name="Grupo 8"/>
            <p:cNvGrpSpPr/>
            <p:nvPr/>
          </p:nvGrpSpPr>
          <p:grpSpPr>
            <a:xfrm>
              <a:off x="420130" y="4082868"/>
              <a:ext cx="4349578" cy="2963899"/>
              <a:chOff x="-4967416" y="1348609"/>
              <a:chExt cx="4349578" cy="2963899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596327" y="1348609"/>
                <a:ext cx="3743325" cy="2876550"/>
              </a:xfrm>
              <a:prstGeom prst="rect">
                <a:avLst/>
              </a:prstGeom>
            </p:spPr>
          </p:pic>
          <p:sp>
            <p:nvSpPr>
              <p:cNvPr id="8" name="Rectángulo 7"/>
              <p:cNvSpPr/>
              <p:nvPr/>
            </p:nvSpPr>
            <p:spPr>
              <a:xfrm>
                <a:off x="-4967416" y="4163834"/>
                <a:ext cx="4349578" cy="14867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97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118045"/>
            <a:ext cx="606472" cy="10738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325112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241732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0" y="8982454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142504" y="1834195"/>
            <a:ext cx="6477085" cy="4958489"/>
            <a:chOff x="142504" y="1834195"/>
            <a:chExt cx="6477085" cy="4958489"/>
          </a:xfrm>
        </p:grpSpPr>
        <p:grpSp>
          <p:nvGrpSpPr>
            <p:cNvPr id="61" name="Grupo 60"/>
            <p:cNvGrpSpPr/>
            <p:nvPr/>
          </p:nvGrpSpPr>
          <p:grpSpPr>
            <a:xfrm>
              <a:off x="142504" y="1834195"/>
              <a:ext cx="6477085" cy="4958489"/>
              <a:chOff x="-1520042" y="1786695"/>
              <a:chExt cx="7581491" cy="4958489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-1520042" y="1786695"/>
                <a:ext cx="7581491" cy="495848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68091" y="1935677"/>
                <a:ext cx="4944204" cy="982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2200" dirty="0" smtClean="0">
                    <a:solidFill>
                      <a:schemeClr val="bg1">
                        <a:lumMod val="50000"/>
                      </a:schemeClr>
                    </a:solidFill>
                  </a:rPr>
                  <a:t>Nola aktibatu </a:t>
                </a:r>
                <a:r>
                  <a:rPr lang="es-ES_tradnl" sz="2200" dirty="0">
                    <a:solidFill>
                      <a:schemeClr val="bg1">
                        <a:lumMod val="50000"/>
                      </a:schemeClr>
                    </a:solidFill>
                  </a:rPr>
                  <a:t>zure Osasun Karpeta Pertsonala, aktibatu gabe baldin baduzu</a:t>
                </a:r>
                <a:endParaRPr lang="es-ES" sz="2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968065" y="3116940"/>
                <a:ext cx="4944684" cy="9833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 smtClean="0">
                    <a:solidFill>
                      <a:schemeClr val="bg1">
                        <a:lumMod val="50000"/>
                      </a:schemeClr>
                    </a:solidFill>
                  </a:rPr>
                  <a:t>Deskargatu </a:t>
                </a:r>
                <a:r>
                  <a:rPr lang="es-ES" sz="2200" dirty="0">
                    <a:solidFill>
                      <a:schemeClr val="bg1">
                        <a:lumMod val="50000"/>
                      </a:schemeClr>
                    </a:solidFill>
                  </a:rPr>
                  <a:t>aplikazioa zure mugikorrera</a:t>
                </a:r>
              </a:p>
            </p:txBody>
          </p:sp>
          <p:sp>
            <p:nvSpPr>
              <p:cNvPr id="30" name="Rectángulo 29"/>
              <p:cNvSpPr/>
              <p:nvPr/>
            </p:nvSpPr>
            <p:spPr>
              <a:xfrm>
                <a:off x="968091" y="4355294"/>
                <a:ext cx="4944204" cy="982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200" dirty="0" smtClean="0">
                    <a:solidFill>
                      <a:schemeClr val="bg1">
                        <a:lumMod val="50000"/>
                      </a:schemeClr>
                    </a:solidFill>
                  </a:rPr>
                  <a:t>Aktibatua </a:t>
                </a:r>
                <a:r>
                  <a:rPr lang="es-ES" sz="2200" dirty="0">
                    <a:solidFill>
                      <a:schemeClr val="bg1">
                        <a:lumMod val="50000"/>
                      </a:schemeClr>
                    </a:solidFill>
                  </a:rPr>
                  <a:t>izanik ez bazara zure pasahitzaz oroitzen, sortu beste bat</a:t>
                </a:r>
              </a:p>
            </p:txBody>
          </p:sp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380" y="2950075"/>
                <a:ext cx="614905" cy="1118580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436" y="1819486"/>
                <a:ext cx="619252" cy="1065113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978" y="4212744"/>
                <a:ext cx="582307" cy="1212496"/>
              </a:xfrm>
              <a:prstGeom prst="rect">
                <a:avLst/>
              </a:prstGeom>
            </p:spPr>
          </p:pic>
          <p:pic>
            <p:nvPicPr>
              <p:cNvPr id="59" name="Imagen 5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978" y="5538394"/>
                <a:ext cx="549710" cy="1094972"/>
              </a:xfrm>
              <a:prstGeom prst="rect">
                <a:avLst/>
              </a:prstGeom>
            </p:spPr>
          </p:pic>
          <p:sp>
            <p:nvSpPr>
              <p:cNvPr id="60" name="Rectángulo 59"/>
              <p:cNvSpPr/>
              <p:nvPr/>
            </p:nvSpPr>
            <p:spPr>
              <a:xfrm>
                <a:off x="981104" y="5609643"/>
                <a:ext cx="4944684" cy="982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2200" dirty="0">
                    <a:solidFill>
                      <a:schemeClr val="bg1">
                        <a:lumMod val="50000"/>
                      </a:schemeClr>
                    </a:solidFill>
                  </a:rPr>
                  <a:t>Aspaldian ez baduzu zure karpeta erabili, eguneratu aplikazioa</a:t>
                </a:r>
                <a:endParaRPr lang="es-ES" sz="2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2" name="Rectángulo 61"/>
            <p:cNvSpPr/>
            <p:nvPr/>
          </p:nvSpPr>
          <p:spPr>
            <a:xfrm>
              <a:off x="192216" y="3788654"/>
              <a:ext cx="15539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chemeClr val="bg1">
                      <a:lumMod val="50000"/>
                    </a:schemeClr>
                  </a:solidFill>
                </a:rPr>
                <a:t>Kontsultaren </a:t>
              </a:r>
              <a:r>
                <a:rPr lang="es-ES" sz="2000" b="1" dirty="0">
                  <a:solidFill>
                    <a:schemeClr val="bg1">
                      <a:lumMod val="50000"/>
                    </a:schemeClr>
                  </a:solidFill>
                </a:rPr>
                <a:t>eguna baino lehen</a:t>
              </a:r>
            </a:p>
            <a:p>
              <a:pPr algn="ctr"/>
              <a:endParaRPr lang="es-E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30625" y="7410537"/>
            <a:ext cx="6488965" cy="1230047"/>
            <a:chOff x="130625" y="7410537"/>
            <a:chExt cx="6488965" cy="1230047"/>
          </a:xfrm>
        </p:grpSpPr>
        <p:grpSp>
          <p:nvGrpSpPr>
            <p:cNvPr id="8" name="Grupo 7"/>
            <p:cNvGrpSpPr/>
            <p:nvPr/>
          </p:nvGrpSpPr>
          <p:grpSpPr>
            <a:xfrm>
              <a:off x="142504" y="7410537"/>
              <a:ext cx="6477086" cy="1230047"/>
              <a:chOff x="142504" y="7125531"/>
              <a:chExt cx="6477086" cy="1230047"/>
            </a:xfrm>
          </p:grpSpPr>
          <p:sp>
            <p:nvSpPr>
              <p:cNvPr id="63" name="Rectángulo 62"/>
              <p:cNvSpPr/>
              <p:nvPr/>
            </p:nvSpPr>
            <p:spPr>
              <a:xfrm>
                <a:off x="142504" y="7125531"/>
                <a:ext cx="6477086" cy="12300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E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Rectángulo 63"/>
              <p:cNvSpPr/>
              <p:nvPr/>
            </p:nvSpPr>
            <p:spPr>
              <a:xfrm>
                <a:off x="2409437" y="7251766"/>
                <a:ext cx="3999600" cy="982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2200" dirty="0">
                    <a:solidFill>
                      <a:schemeClr val="bg1">
                        <a:lumMod val="50000"/>
                      </a:schemeClr>
                    </a:solidFill>
                  </a:rPr>
                  <a:t>Zer egin hitzorduaren egunean</a:t>
                </a:r>
                <a:endParaRPr lang="es-ES" sz="2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66" name="Grupo 65"/>
              <p:cNvGrpSpPr/>
              <p:nvPr/>
            </p:nvGrpSpPr>
            <p:grpSpPr>
              <a:xfrm rot="16200000">
                <a:off x="1528950" y="7306959"/>
                <a:ext cx="992638" cy="795850"/>
                <a:chOff x="1848302" y="1588442"/>
                <a:chExt cx="1199699" cy="748433"/>
              </a:xfrm>
            </p:grpSpPr>
            <p:sp>
              <p:nvSpPr>
                <p:cNvPr id="68" name="Arco de bloque 67"/>
                <p:cNvSpPr/>
                <p:nvPr/>
              </p:nvSpPr>
              <p:spPr>
                <a:xfrm>
                  <a:off x="2070489" y="1588442"/>
                  <a:ext cx="757881" cy="748433"/>
                </a:xfrm>
                <a:prstGeom prst="blockArc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ángulo 68"/>
                <p:cNvSpPr/>
                <p:nvPr/>
              </p:nvSpPr>
              <p:spPr>
                <a:xfrm>
                  <a:off x="2636578" y="1886206"/>
                  <a:ext cx="411423" cy="17374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3200" dirty="0"/>
                </a:p>
              </p:txBody>
            </p:sp>
            <p:sp>
              <p:nvSpPr>
                <p:cNvPr id="70" name="Rectángulo 69"/>
                <p:cNvSpPr/>
                <p:nvPr/>
              </p:nvSpPr>
              <p:spPr>
                <a:xfrm>
                  <a:off x="1848302" y="1882461"/>
                  <a:ext cx="411423" cy="17374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" sz="3200" dirty="0"/>
                </a:p>
              </p:txBody>
            </p:sp>
          </p:grpSp>
        </p:grpSp>
        <p:sp>
          <p:nvSpPr>
            <p:cNvPr id="33" name="Rectángulo 32"/>
            <p:cNvSpPr/>
            <p:nvPr/>
          </p:nvSpPr>
          <p:spPr>
            <a:xfrm>
              <a:off x="130625" y="7707242"/>
              <a:ext cx="16717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>
                      <a:lumMod val="50000"/>
                    </a:schemeClr>
                  </a:solidFill>
                </a:rPr>
                <a:t>Kontsultaren egunean</a:t>
              </a:r>
              <a:endParaRPr lang="es-E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491" y="7857835"/>
            <a:ext cx="265490" cy="2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99" y="420522"/>
            <a:ext cx="606472" cy="10738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241732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505695" y="418087"/>
            <a:ext cx="424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rgbClr val="C00000"/>
                </a:solidFill>
              </a:rPr>
              <a:t>Kontsultaren </a:t>
            </a:r>
            <a:r>
              <a:rPr lang="es-ES_tradnl" sz="2000" b="1" dirty="0" smtClean="0">
                <a:solidFill>
                  <a:srgbClr val="C00000"/>
                </a:solidFill>
              </a:rPr>
              <a:t>aurretik</a:t>
            </a:r>
          </a:p>
          <a:p>
            <a:pPr algn="r"/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Baduzu Osasun Karpeta Pertsonala?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-4398035" y="3460936"/>
            <a:ext cx="3479571" cy="4032394"/>
            <a:chOff x="0" y="5620307"/>
            <a:chExt cx="3479571" cy="4032394"/>
          </a:xfrm>
        </p:grpSpPr>
        <p:sp>
          <p:nvSpPr>
            <p:cNvPr id="48" name="Rectángulo 47"/>
            <p:cNvSpPr/>
            <p:nvPr/>
          </p:nvSpPr>
          <p:spPr>
            <a:xfrm>
              <a:off x="0" y="5620307"/>
              <a:ext cx="2525814" cy="4032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154378" y="6200080"/>
              <a:ext cx="3325193" cy="2880937"/>
              <a:chOff x="104469" y="3687572"/>
              <a:chExt cx="3325193" cy="2880937"/>
            </a:xfrm>
          </p:grpSpPr>
          <p:grpSp>
            <p:nvGrpSpPr>
              <p:cNvPr id="40" name="Grupo 39"/>
              <p:cNvGrpSpPr/>
              <p:nvPr/>
            </p:nvGrpSpPr>
            <p:grpSpPr>
              <a:xfrm>
                <a:off x="104469" y="3687572"/>
                <a:ext cx="3324531" cy="2030200"/>
                <a:chOff x="6974909" y="2862316"/>
                <a:chExt cx="3728639" cy="1141987"/>
              </a:xfrm>
            </p:grpSpPr>
            <p:pic>
              <p:nvPicPr>
                <p:cNvPr id="41" name="Imagen 4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74909" y="3198023"/>
                  <a:ext cx="870717" cy="776416"/>
                </a:xfrm>
                <a:prstGeom prst="rect">
                  <a:avLst/>
                </a:prstGeom>
              </p:spPr>
            </p:pic>
            <p:sp>
              <p:nvSpPr>
                <p:cNvPr id="42" name="Rectángulo 41"/>
                <p:cNvSpPr/>
                <p:nvPr/>
              </p:nvSpPr>
              <p:spPr>
                <a:xfrm>
                  <a:off x="8071599" y="3743174"/>
                  <a:ext cx="2631949" cy="2611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249488">
                    <a:lnSpc>
                      <a:spcPts val="2933"/>
                    </a:lnSpc>
                    <a:spcBef>
                      <a:spcPts val="1556"/>
                    </a:spcBef>
                  </a:pPr>
                  <a:r>
                    <a:rPr lang="es-ES_tradnl" sz="1200" b="1" spc="-27" dirty="0" smtClean="0">
                      <a:solidFill>
                        <a:srgbClr val="6D6E71"/>
                      </a:solidFill>
                      <a:latin typeface="Microsoft Sans Serif"/>
                      <a:cs typeface="Microsoft Sans Serif"/>
                    </a:rPr>
                    <a:t>de </a:t>
                  </a:r>
                  <a:r>
                    <a:rPr lang="es-ES_tradnl" sz="1200" b="1" spc="-27" dirty="0">
                      <a:solidFill>
                        <a:srgbClr val="6D6E71"/>
                      </a:solidFill>
                      <a:latin typeface="Microsoft Sans Serif"/>
                      <a:cs typeface="Microsoft Sans Serif"/>
                    </a:rPr>
                    <a:t>hh:mm a hh:mm</a:t>
                  </a:r>
                  <a:endParaRPr lang="es-ES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43" name="CuadroTexto 42"/>
                <p:cNvSpPr txBox="1"/>
                <p:nvPr/>
              </p:nvSpPr>
              <p:spPr>
                <a:xfrm>
                  <a:off x="6974909" y="2862316"/>
                  <a:ext cx="2589246" cy="225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_tradnl" sz="2000" b="1" spc="-27" dirty="0">
                      <a:solidFill>
                        <a:srgbClr val="6D6E71"/>
                      </a:solidFill>
                      <a:latin typeface="Microsoft Sans Serif"/>
                      <a:cs typeface="Microsoft Sans Serif"/>
                    </a:rPr>
                    <a:t>¿Necesitas ayuda?</a:t>
                  </a:r>
                  <a:endParaRPr lang="es-ES" sz="20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endParaRPr>
                </a:p>
              </p:txBody>
            </p:sp>
          </p:grpSp>
          <p:sp>
            <p:nvSpPr>
              <p:cNvPr id="44" name="Rectángulo 43"/>
              <p:cNvSpPr/>
              <p:nvPr/>
            </p:nvSpPr>
            <p:spPr>
              <a:xfrm>
                <a:off x="1082962" y="4457264"/>
                <a:ext cx="2346700" cy="422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000 000 000</a:t>
                </a:r>
                <a:endParaRPr lang="es-ES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378" y="5985693"/>
                <a:ext cx="582816" cy="582816"/>
              </a:xfrm>
              <a:prstGeom prst="rect">
                <a:avLst/>
              </a:prstGeom>
            </p:spPr>
          </p:pic>
          <p:sp>
            <p:nvSpPr>
              <p:cNvPr id="46" name="Rectángulo 45"/>
              <p:cNvSpPr/>
              <p:nvPr/>
            </p:nvSpPr>
            <p:spPr>
              <a:xfrm>
                <a:off x="737194" y="5971800"/>
                <a:ext cx="2113583" cy="40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c</a:t>
                </a: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onsulta.cps@navarra.es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  <p:sp>
        <p:nvSpPr>
          <p:cNvPr id="50" name="Rectángulo 49"/>
          <p:cNvSpPr/>
          <p:nvPr/>
        </p:nvSpPr>
        <p:spPr>
          <a:xfrm>
            <a:off x="0" y="1397698"/>
            <a:ext cx="2134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Nola aktibatu, aktibatu gabe baldin baduzu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846" y="1799210"/>
            <a:ext cx="4365350" cy="7386229"/>
          </a:xfrm>
          <a:prstGeom prst="rect">
            <a:avLst/>
          </a:prstGeom>
        </p:spPr>
      </p:pic>
      <p:cxnSp>
        <p:nvCxnSpPr>
          <p:cNvPr id="29" name="Conector recto 28"/>
          <p:cNvCxnSpPr/>
          <p:nvPr/>
        </p:nvCxnSpPr>
        <p:spPr>
          <a:xfrm>
            <a:off x="0" y="8875579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1936" t="772" b="1"/>
          <a:stretch/>
        </p:blipFill>
        <p:spPr>
          <a:xfrm>
            <a:off x="2647821" y="1327687"/>
            <a:ext cx="3988879" cy="7368245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>
            <a:off x="0" y="8875579"/>
            <a:ext cx="7172695" cy="1077894"/>
            <a:chOff x="0" y="8875579"/>
            <a:chExt cx="7172695" cy="1077894"/>
          </a:xfrm>
        </p:grpSpPr>
        <p:cxnSp>
          <p:nvCxnSpPr>
            <p:cNvPr id="33" name="Conector recto 32"/>
            <p:cNvCxnSpPr/>
            <p:nvPr/>
          </p:nvCxnSpPr>
          <p:spPr>
            <a:xfrm>
              <a:off x="0" y="8875579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o 33"/>
            <p:cNvGrpSpPr/>
            <p:nvPr/>
          </p:nvGrpSpPr>
          <p:grpSpPr>
            <a:xfrm>
              <a:off x="52529" y="8947319"/>
              <a:ext cx="6752942" cy="947038"/>
              <a:chOff x="52529" y="8947319"/>
              <a:chExt cx="6752942" cy="947038"/>
            </a:xfrm>
          </p:grpSpPr>
          <p:sp>
            <p:nvSpPr>
              <p:cNvPr id="54" name="Rectángulo 53"/>
              <p:cNvSpPr/>
              <p:nvPr/>
            </p:nvSpPr>
            <p:spPr>
              <a:xfrm>
                <a:off x="52529" y="8947319"/>
                <a:ext cx="6752942" cy="947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5" name="Rectángulo 54"/>
              <p:cNvSpPr/>
              <p:nvPr/>
            </p:nvSpPr>
            <p:spPr>
              <a:xfrm>
                <a:off x="69273" y="9024579"/>
                <a:ext cx="1425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b="1" spc="-27" dirty="0" err="1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Laguntza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endParaRPr lang="es-ES_tradnl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  <a:p>
                <a:pPr algn="ctr"/>
                <a:r>
                  <a:rPr lang="es-ES_tradnl" b="1" spc="-27" dirty="0" err="1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behar</a:t>
                </a:r>
                <a:r>
                  <a:rPr lang="es-ES_tradnl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duzu?</a:t>
                </a:r>
              </a:p>
            </p:txBody>
          </p:sp>
        </p:grp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7054" y="9200658"/>
              <a:ext cx="582816" cy="582816"/>
            </a:xfrm>
            <a:prstGeom prst="rect">
              <a:avLst/>
            </a:prstGeom>
          </p:spPr>
        </p:pic>
        <p:sp>
          <p:nvSpPr>
            <p:cNvPr id="38" name="Rectángulo 37"/>
            <p:cNvSpPr/>
            <p:nvPr/>
          </p:nvSpPr>
          <p:spPr>
            <a:xfrm>
              <a:off x="4224094" y="9206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1522248" y="8992441"/>
              <a:ext cx="2807670" cy="961032"/>
              <a:chOff x="-3393140" y="6605636"/>
              <a:chExt cx="2807670" cy="961032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52" name="Rectángulo 51"/>
              <p:cNvSpPr/>
              <p:nvPr/>
            </p:nvSpPr>
            <p:spPr>
              <a:xfrm>
                <a:off x="-2876070" y="7161172"/>
                <a:ext cx="2290600" cy="40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08:00 -14:30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53" name="Rectángulo 52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65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4652" b="16969"/>
          <a:stretch/>
        </p:blipFill>
        <p:spPr>
          <a:xfrm>
            <a:off x="3870178" y="2595142"/>
            <a:ext cx="2647020" cy="44952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241734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597077" y="310339"/>
            <a:ext cx="415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rgbClr val="C00000"/>
                </a:solidFill>
              </a:rPr>
              <a:t>Kontsultaren aurretik</a:t>
            </a:r>
          </a:p>
          <a:p>
            <a:pPr algn="r"/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Deskargatu zure karpeta mugikorrera</a:t>
            </a:r>
          </a:p>
        </p:txBody>
      </p:sp>
      <p:grpSp>
        <p:nvGrpSpPr>
          <p:cNvPr id="55" name="Grupo 54"/>
          <p:cNvGrpSpPr/>
          <p:nvPr/>
        </p:nvGrpSpPr>
        <p:grpSpPr>
          <a:xfrm>
            <a:off x="179267" y="2110896"/>
            <a:ext cx="3300204" cy="2752985"/>
            <a:chOff x="-2687250" y="163110"/>
            <a:chExt cx="5549919" cy="5529066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35269" y="1194695"/>
              <a:ext cx="1973655" cy="4098147"/>
            </a:xfrm>
            <a:prstGeom prst="rect">
              <a:avLst/>
            </a:prstGeom>
          </p:spPr>
        </p:pic>
        <p:grpSp>
          <p:nvGrpSpPr>
            <p:cNvPr id="58" name="Grupo 57"/>
            <p:cNvGrpSpPr/>
            <p:nvPr/>
          </p:nvGrpSpPr>
          <p:grpSpPr>
            <a:xfrm>
              <a:off x="-522609" y="1090025"/>
              <a:ext cx="3385278" cy="4602151"/>
              <a:chOff x="2015814" y="567867"/>
              <a:chExt cx="1904221" cy="2770477"/>
            </a:xfrm>
          </p:grpSpPr>
          <p:pic>
            <p:nvPicPr>
              <p:cNvPr id="60" name="Imagen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5814" y="567867"/>
                <a:ext cx="1712061" cy="2770477"/>
              </a:xfrm>
              <a:prstGeom prst="rect">
                <a:avLst/>
              </a:prstGeom>
              <a:effectLst>
                <a:softEdge rad="31750"/>
              </a:effectLst>
            </p:spPr>
          </p:pic>
          <p:sp>
            <p:nvSpPr>
              <p:cNvPr id="61" name="Terminador 60"/>
              <p:cNvSpPr/>
              <p:nvPr/>
            </p:nvSpPr>
            <p:spPr>
              <a:xfrm>
                <a:off x="3200803" y="1449165"/>
                <a:ext cx="719232" cy="387660"/>
              </a:xfrm>
              <a:prstGeom prst="flowChartTermina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800" b="1" dirty="0">
                    <a:solidFill>
                      <a:schemeClr val="bg1"/>
                    </a:solidFill>
                  </a:rPr>
                  <a:t>Descargar</a:t>
                </a:r>
                <a:endParaRPr lang="es-ES" sz="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CuadroTexto 58"/>
            <p:cNvSpPr txBox="1"/>
            <p:nvPr/>
          </p:nvSpPr>
          <p:spPr>
            <a:xfrm>
              <a:off x="-2687250" y="163110"/>
              <a:ext cx="1515858" cy="6799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wrap="square" rtlCol="0">
              <a:spAutoFit/>
            </a:bodyPr>
            <a:lstStyle/>
            <a:p>
              <a:r>
                <a:rPr lang="es-ES_tradnl" sz="1600" dirty="0">
                  <a:solidFill>
                    <a:schemeClr val="bg1"/>
                  </a:solidFill>
                </a:rPr>
                <a:t>Android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39311" y="4880649"/>
            <a:ext cx="3091533" cy="2668654"/>
            <a:chOff x="-2982477" y="2823791"/>
            <a:chExt cx="5264248" cy="5186917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82477" y="3664439"/>
              <a:ext cx="1977282" cy="4280633"/>
            </a:xfrm>
            <a:prstGeom prst="rect">
              <a:avLst/>
            </a:prstGeom>
          </p:spPr>
        </p:pic>
        <p:grpSp>
          <p:nvGrpSpPr>
            <p:cNvPr id="72" name="Grupo 71"/>
            <p:cNvGrpSpPr/>
            <p:nvPr/>
          </p:nvGrpSpPr>
          <p:grpSpPr>
            <a:xfrm>
              <a:off x="-349217" y="3517728"/>
              <a:ext cx="2630988" cy="4492980"/>
              <a:chOff x="2594472" y="2169788"/>
              <a:chExt cx="1135844" cy="2458995"/>
            </a:xfrm>
          </p:grpSpPr>
          <p:pic>
            <p:nvPicPr>
              <p:cNvPr id="74" name="Imagen 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4472" y="2169788"/>
                <a:ext cx="1135844" cy="2458995"/>
              </a:xfrm>
              <a:prstGeom prst="rect">
                <a:avLst/>
              </a:prstGeom>
            </p:spPr>
          </p:pic>
          <p:sp>
            <p:nvSpPr>
              <p:cNvPr id="75" name="Terminador 74"/>
              <p:cNvSpPr/>
              <p:nvPr/>
            </p:nvSpPr>
            <p:spPr>
              <a:xfrm>
                <a:off x="2884733" y="2739280"/>
                <a:ext cx="478367" cy="200381"/>
              </a:xfrm>
              <a:prstGeom prst="flowChartTermina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711" b="1" dirty="0">
                    <a:solidFill>
                      <a:schemeClr val="bg1"/>
                    </a:solidFill>
                  </a:rPr>
                  <a:t>Descargar</a:t>
                </a:r>
                <a:endParaRPr lang="es-ES" sz="711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CuadroTexto 72"/>
            <p:cNvSpPr txBox="1"/>
            <p:nvPr/>
          </p:nvSpPr>
          <p:spPr>
            <a:xfrm>
              <a:off x="-2977042" y="2823791"/>
              <a:ext cx="1250314" cy="5982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wrap="square" rtlCol="0">
              <a:spAutoFit/>
            </a:bodyPr>
            <a:lstStyle/>
            <a:p>
              <a:r>
                <a:rPr lang="es-ES_tradnl" sz="1400" dirty="0">
                  <a:solidFill>
                    <a:schemeClr val="bg1"/>
                  </a:solidFill>
                </a:rPr>
                <a:t>Iphone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4" name="Imagen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35" y="-884413"/>
            <a:ext cx="2430425" cy="5261637"/>
          </a:xfrm>
          <a:prstGeom prst="rect">
            <a:avLst/>
          </a:prstGeom>
        </p:spPr>
      </p:pic>
      <p:cxnSp>
        <p:nvCxnSpPr>
          <p:cNvPr id="85" name="Conector recto de flecha 84"/>
          <p:cNvCxnSpPr/>
          <p:nvPr/>
        </p:nvCxnSpPr>
        <p:spPr>
          <a:xfrm flipV="1">
            <a:off x="5494958" y="5904689"/>
            <a:ext cx="333825" cy="17531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ángulo 85"/>
          <p:cNvSpPr/>
          <p:nvPr/>
        </p:nvSpPr>
        <p:spPr>
          <a:xfrm>
            <a:off x="4097874" y="7826759"/>
            <a:ext cx="2191627" cy="4283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7254" marR="249488" algn="ctr">
              <a:lnSpc>
                <a:spcPts val="2933"/>
              </a:lnSpc>
              <a:spcBef>
                <a:spcPts val="1556"/>
              </a:spcBef>
            </a:pPr>
            <a:r>
              <a:rPr lang="es-ES_tradnl" sz="2000" b="1" spc="-27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Pasahitza</a:t>
            </a:r>
            <a:r>
              <a:rPr lang="es-ES_tradnl" sz="2000" b="1" spc="-27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s-ES_tradnl" sz="2000" b="1" spc="-27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sortu</a:t>
            </a:r>
            <a:endParaRPr lang="es-ES" sz="2000" b="1" spc="-27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154378" y="2572418"/>
            <a:ext cx="1312071" cy="2153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Rectángulo 89"/>
          <p:cNvSpPr/>
          <p:nvPr/>
        </p:nvSpPr>
        <p:spPr>
          <a:xfrm>
            <a:off x="1522248" y="2572418"/>
            <a:ext cx="2064100" cy="215396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1" name="Rectángulo 90"/>
          <p:cNvSpPr/>
          <p:nvPr/>
        </p:nvSpPr>
        <p:spPr>
          <a:xfrm>
            <a:off x="69273" y="5289889"/>
            <a:ext cx="1312071" cy="22513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Rectángulo 91"/>
          <p:cNvSpPr/>
          <p:nvPr/>
        </p:nvSpPr>
        <p:spPr>
          <a:xfrm>
            <a:off x="1437142" y="5289889"/>
            <a:ext cx="2149205" cy="22513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9196" y="123112"/>
            <a:ext cx="4574815" cy="9906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6164959" y="2133298"/>
            <a:ext cx="2969533" cy="632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6655633" y="3013023"/>
            <a:ext cx="969972" cy="28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>
            <a:off x="0" y="8875579"/>
            <a:ext cx="7172695" cy="1077894"/>
            <a:chOff x="0" y="8875579"/>
            <a:chExt cx="7172695" cy="1077894"/>
          </a:xfrm>
        </p:grpSpPr>
        <p:cxnSp>
          <p:nvCxnSpPr>
            <p:cNvPr id="76" name="Conector recto 75"/>
            <p:cNvCxnSpPr/>
            <p:nvPr/>
          </p:nvCxnSpPr>
          <p:spPr>
            <a:xfrm>
              <a:off x="0" y="8875579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upo 87"/>
            <p:cNvGrpSpPr/>
            <p:nvPr/>
          </p:nvGrpSpPr>
          <p:grpSpPr>
            <a:xfrm>
              <a:off x="52529" y="8947319"/>
              <a:ext cx="6752942" cy="947038"/>
              <a:chOff x="52529" y="8947319"/>
              <a:chExt cx="6752942" cy="947038"/>
            </a:xfrm>
          </p:grpSpPr>
          <p:sp>
            <p:nvSpPr>
              <p:cNvPr id="87" name="Rectángulo 86"/>
              <p:cNvSpPr/>
              <p:nvPr/>
            </p:nvSpPr>
            <p:spPr>
              <a:xfrm>
                <a:off x="52529" y="8947319"/>
                <a:ext cx="6752942" cy="947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7" name="Rectángulo 76"/>
              <p:cNvSpPr/>
              <p:nvPr/>
            </p:nvSpPr>
            <p:spPr>
              <a:xfrm>
                <a:off x="69273" y="9024579"/>
                <a:ext cx="1425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b="1" spc="-27" dirty="0" err="1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Laguntza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endParaRPr lang="es-ES_tradnl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  <a:p>
                <a:pPr algn="ctr"/>
                <a:r>
                  <a:rPr lang="es-ES_tradnl" b="1" spc="-27" dirty="0" err="1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behar</a:t>
                </a:r>
                <a:r>
                  <a:rPr lang="es-ES_tradnl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duzu?</a:t>
                </a:r>
              </a:p>
            </p:txBody>
          </p:sp>
        </p:grpSp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87054" y="9200658"/>
              <a:ext cx="582816" cy="582816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/>
          </p:nvSpPr>
          <p:spPr>
            <a:xfrm>
              <a:off x="4224094" y="9206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522248" y="8992441"/>
              <a:ext cx="2807670" cy="961032"/>
              <a:chOff x="-3393140" y="6605636"/>
              <a:chExt cx="2807670" cy="961032"/>
            </a:xfrm>
          </p:grpSpPr>
          <p:pic>
            <p:nvPicPr>
              <p:cNvPr id="37" name="Imagen 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38" name="Rectángulo 37"/>
              <p:cNvSpPr/>
              <p:nvPr/>
            </p:nvSpPr>
            <p:spPr>
              <a:xfrm>
                <a:off x="-2876070" y="7161172"/>
                <a:ext cx="2290600" cy="40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08:00 -14:30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 70"/>
          <p:cNvSpPr/>
          <p:nvPr/>
        </p:nvSpPr>
        <p:spPr>
          <a:xfrm>
            <a:off x="963348" y="7619541"/>
            <a:ext cx="5323790" cy="1234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8" name="Rectángulo 67"/>
          <p:cNvSpPr/>
          <p:nvPr/>
        </p:nvSpPr>
        <p:spPr>
          <a:xfrm>
            <a:off x="965086" y="6382258"/>
            <a:ext cx="5323790" cy="1148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7" name="Rectángulo 66"/>
          <p:cNvSpPr/>
          <p:nvPr/>
        </p:nvSpPr>
        <p:spPr>
          <a:xfrm>
            <a:off x="968713" y="4560513"/>
            <a:ext cx="5323790" cy="1667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Rectángulo 65"/>
          <p:cNvSpPr/>
          <p:nvPr/>
        </p:nvSpPr>
        <p:spPr>
          <a:xfrm>
            <a:off x="985652" y="2851301"/>
            <a:ext cx="5323790" cy="1667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963153" y="1091993"/>
            <a:ext cx="5323790" cy="1667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11867" y="1027983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1364326" y="44165"/>
            <a:ext cx="5276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rgbClr val="C00000"/>
                </a:solidFill>
              </a:rPr>
              <a:t>Kontsultaren aurretik</a:t>
            </a:r>
          </a:p>
          <a:p>
            <a:pPr algn="r"/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Pasahitza sortu, </a:t>
            </a:r>
            <a:endParaRPr lang="es-ES_tradn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ez </a:t>
            </a: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</a:rPr>
              <a:t>baduzu edo ahaztu baduzu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2675014" y="1513796"/>
            <a:ext cx="3725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Aukeratu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"Crear contraseña</a:t>
            </a:r>
          </a:p>
          <a:p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(nueva/por bloqueo/por olvido)"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2656891" y="1098244"/>
            <a:ext cx="3636599" cy="1555893"/>
            <a:chOff x="-3345655" y="1513870"/>
            <a:chExt cx="3636599" cy="1555893"/>
          </a:xfrm>
        </p:grpSpPr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197" y="2214460"/>
              <a:ext cx="354141" cy="326599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46"/>
            <a:stretch/>
          </p:blipFill>
          <p:spPr>
            <a:xfrm>
              <a:off x="-3345655" y="1513870"/>
              <a:ext cx="999217" cy="1555893"/>
            </a:xfrm>
            <a:prstGeom prst="rect">
              <a:avLst/>
            </a:prstGeom>
          </p:spPr>
        </p:pic>
      </p:grpSp>
      <p:pic>
        <p:nvPicPr>
          <p:cNvPr id="44" name="Imagen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22581" y="879038"/>
            <a:ext cx="994889" cy="1343089"/>
          </a:xfrm>
          <a:prstGeom prst="rect">
            <a:avLst/>
          </a:prstGeom>
        </p:spPr>
      </p:pic>
      <p:sp>
        <p:nvSpPr>
          <p:cNvPr id="45" name="21 Rectángulo"/>
          <p:cNvSpPr/>
          <p:nvPr/>
        </p:nvSpPr>
        <p:spPr>
          <a:xfrm>
            <a:off x="2671739" y="2954335"/>
            <a:ext cx="3794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Sartu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zure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erabiltzaile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kodea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"CIPNA" 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57" y="3499566"/>
            <a:ext cx="928010" cy="589938"/>
          </a:xfrm>
          <a:prstGeom prst="rect">
            <a:avLst/>
          </a:prstGeom>
        </p:spPr>
      </p:pic>
      <p:cxnSp>
        <p:nvCxnSpPr>
          <p:cNvPr id="47" name="Conector recto de flecha 46"/>
          <p:cNvCxnSpPr/>
          <p:nvPr/>
        </p:nvCxnSpPr>
        <p:spPr>
          <a:xfrm flipH="1">
            <a:off x="4434676" y="3231334"/>
            <a:ext cx="256965" cy="4039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06" y="3386986"/>
            <a:ext cx="376855" cy="341759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2644507" y="5142465"/>
            <a:ext cx="149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Sartu</a:t>
            </a:r>
            <a:r>
              <a:rPr lang="es-ES_tradnl" sz="12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zure </a:t>
            </a:r>
            <a:r>
              <a:rPr lang="es-ES_tradnl" sz="12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Na</a:t>
            </a:r>
            <a:r>
              <a:rPr lang="es-ES_tradnl" sz="12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/AIZ</a:t>
            </a:r>
            <a:endParaRPr lang="es-ES_tradnl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57" y="5126464"/>
            <a:ext cx="339028" cy="354682"/>
          </a:xfrm>
          <a:prstGeom prst="rect">
            <a:avLst/>
          </a:prstGeom>
        </p:spPr>
      </p:pic>
      <p:sp>
        <p:nvSpPr>
          <p:cNvPr id="57" name="21 Rectángulo"/>
          <p:cNvSpPr/>
          <p:nvPr/>
        </p:nvSpPr>
        <p:spPr>
          <a:xfrm>
            <a:off x="2637994" y="6773564"/>
            <a:ext cx="3694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Egiaztapen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kode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bat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bidali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dizugu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mugikorrera</a:t>
            </a:r>
            <a:endParaRPr lang="es-ES_tradnl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957" y="6856784"/>
            <a:ext cx="302825" cy="335483"/>
          </a:xfrm>
          <a:prstGeom prst="rect">
            <a:avLst/>
          </a:prstGeom>
        </p:spPr>
      </p:pic>
      <p:sp>
        <p:nvSpPr>
          <p:cNvPr id="64" name="21 Rectángulo"/>
          <p:cNvSpPr/>
          <p:nvPr/>
        </p:nvSpPr>
        <p:spPr>
          <a:xfrm>
            <a:off x="2647159" y="7829953"/>
            <a:ext cx="293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Sortu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dezakezu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zure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pasahitz</a:t>
            </a: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2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berria</a:t>
            </a:r>
            <a:endParaRPr lang="es-ES_tradnl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lang="es-ES_tradnl" sz="12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957" y="8036195"/>
            <a:ext cx="328196" cy="363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685" y="2921717"/>
            <a:ext cx="1313140" cy="15230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6591" y="7701366"/>
            <a:ext cx="1250234" cy="12110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8328" y="1238860"/>
            <a:ext cx="1454590" cy="12308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684" y="4554575"/>
            <a:ext cx="1313141" cy="15743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3684" y="6286941"/>
            <a:ext cx="1313141" cy="1179357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>
            <a:off x="0" y="8875579"/>
            <a:ext cx="7172695" cy="1077894"/>
            <a:chOff x="0" y="8875579"/>
            <a:chExt cx="7172695" cy="1077894"/>
          </a:xfrm>
        </p:grpSpPr>
        <p:cxnSp>
          <p:nvCxnSpPr>
            <p:cNvPr id="43" name="Conector recto 42"/>
            <p:cNvCxnSpPr/>
            <p:nvPr/>
          </p:nvCxnSpPr>
          <p:spPr>
            <a:xfrm>
              <a:off x="0" y="8875579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upo 48"/>
            <p:cNvGrpSpPr/>
            <p:nvPr/>
          </p:nvGrpSpPr>
          <p:grpSpPr>
            <a:xfrm>
              <a:off x="52529" y="8947319"/>
              <a:ext cx="6752942" cy="947038"/>
              <a:chOff x="52529" y="8947319"/>
              <a:chExt cx="6752942" cy="947038"/>
            </a:xfrm>
          </p:grpSpPr>
          <p:sp>
            <p:nvSpPr>
              <p:cNvPr id="59" name="Rectángulo 58"/>
              <p:cNvSpPr/>
              <p:nvPr/>
            </p:nvSpPr>
            <p:spPr>
              <a:xfrm>
                <a:off x="52529" y="8947319"/>
                <a:ext cx="6752942" cy="947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Rectángulo 59"/>
              <p:cNvSpPr/>
              <p:nvPr/>
            </p:nvSpPr>
            <p:spPr>
              <a:xfrm>
                <a:off x="69273" y="9024579"/>
                <a:ext cx="1425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b="1" spc="-27" dirty="0" err="1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Laguntza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endParaRPr lang="es-ES_tradnl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  <a:p>
                <a:pPr algn="ctr"/>
                <a:r>
                  <a:rPr lang="es-ES_tradnl" b="1" spc="-27" dirty="0" err="1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behar</a:t>
                </a:r>
                <a:r>
                  <a:rPr lang="es-ES_tradnl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duzu?</a:t>
                </a:r>
              </a:p>
            </p:txBody>
          </p:sp>
        </p:grpSp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87054" y="9200658"/>
              <a:ext cx="582816" cy="582816"/>
            </a:xfrm>
            <a:prstGeom prst="rect">
              <a:avLst/>
            </a:prstGeom>
          </p:spPr>
        </p:pic>
        <p:sp>
          <p:nvSpPr>
            <p:cNvPr id="53" name="Rectángulo 52"/>
            <p:cNvSpPr/>
            <p:nvPr/>
          </p:nvSpPr>
          <p:spPr>
            <a:xfrm>
              <a:off x="4224094" y="9206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1522248" y="8992441"/>
              <a:ext cx="2807670" cy="961032"/>
              <a:chOff x="-3393140" y="6605636"/>
              <a:chExt cx="2807670" cy="961032"/>
            </a:xfrm>
          </p:grpSpPr>
          <p:pic>
            <p:nvPicPr>
              <p:cNvPr id="55" name="Imagen 54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56" name="Rectángulo 55"/>
              <p:cNvSpPr/>
              <p:nvPr/>
            </p:nvSpPr>
            <p:spPr>
              <a:xfrm>
                <a:off x="-2876070" y="7161172"/>
                <a:ext cx="2290600" cy="40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08:00 -14:30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58" name="Rectángulo 57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1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0" y="1241734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597077" y="251837"/>
            <a:ext cx="4155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rgbClr val="C00000"/>
                </a:solidFill>
              </a:rPr>
              <a:t>Kontsultaren aurretik</a:t>
            </a:r>
          </a:p>
        </p:txBody>
      </p:sp>
      <p:grpSp>
        <p:nvGrpSpPr>
          <p:cNvPr id="55" name="Grupo 54"/>
          <p:cNvGrpSpPr/>
          <p:nvPr/>
        </p:nvGrpSpPr>
        <p:grpSpPr>
          <a:xfrm>
            <a:off x="565770" y="1694143"/>
            <a:ext cx="5680254" cy="3141267"/>
            <a:chOff x="-2635269" y="163110"/>
            <a:chExt cx="5517908" cy="5529066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35269" y="1194695"/>
              <a:ext cx="1973655" cy="4098147"/>
            </a:xfrm>
            <a:prstGeom prst="rect">
              <a:avLst/>
            </a:prstGeom>
          </p:spPr>
        </p:pic>
        <p:grpSp>
          <p:nvGrpSpPr>
            <p:cNvPr id="58" name="Grupo 57"/>
            <p:cNvGrpSpPr/>
            <p:nvPr/>
          </p:nvGrpSpPr>
          <p:grpSpPr>
            <a:xfrm>
              <a:off x="-522610" y="1090025"/>
              <a:ext cx="3405249" cy="4602151"/>
              <a:chOff x="2015814" y="567867"/>
              <a:chExt cx="1915453" cy="2770477"/>
            </a:xfrm>
          </p:grpSpPr>
          <p:pic>
            <p:nvPicPr>
              <p:cNvPr id="60" name="Imagen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5814" y="567867"/>
                <a:ext cx="1712061" cy="2770477"/>
              </a:xfrm>
              <a:prstGeom prst="rect">
                <a:avLst/>
              </a:prstGeom>
            </p:spPr>
          </p:pic>
          <p:sp>
            <p:nvSpPr>
              <p:cNvPr id="61" name="Terminador 60"/>
              <p:cNvSpPr/>
              <p:nvPr/>
            </p:nvSpPr>
            <p:spPr>
              <a:xfrm>
                <a:off x="3242747" y="1379402"/>
                <a:ext cx="688520" cy="428708"/>
              </a:xfrm>
              <a:prstGeom prst="flowChartTermina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800" b="1" dirty="0" smtClean="0">
                    <a:solidFill>
                      <a:schemeClr val="bg1"/>
                    </a:solidFill>
                  </a:rPr>
                  <a:t>Actualizar</a:t>
                </a:r>
                <a:endParaRPr lang="es-ES" sz="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CuadroTexto 58"/>
            <p:cNvSpPr txBox="1"/>
            <p:nvPr/>
          </p:nvSpPr>
          <p:spPr>
            <a:xfrm>
              <a:off x="-2567429" y="163110"/>
              <a:ext cx="1194439" cy="5738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wrap="none" rtlCol="0">
              <a:spAutoFit/>
            </a:bodyPr>
            <a:lstStyle/>
            <a:p>
              <a:r>
                <a:rPr lang="es-ES_tradnl" sz="1600" dirty="0">
                  <a:solidFill>
                    <a:schemeClr val="bg1"/>
                  </a:solidFill>
                </a:rPr>
                <a:t>Android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565770" y="5303884"/>
            <a:ext cx="5412270" cy="3103221"/>
            <a:chOff x="-2982477" y="2823791"/>
            <a:chExt cx="5041807" cy="5186917"/>
          </a:xfrm>
        </p:grpSpPr>
        <p:pic>
          <p:nvPicPr>
            <p:cNvPr id="70" name="Imagen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82477" y="3664439"/>
              <a:ext cx="1977282" cy="4280633"/>
            </a:xfrm>
            <a:prstGeom prst="rect">
              <a:avLst/>
            </a:prstGeom>
          </p:spPr>
        </p:pic>
        <p:grpSp>
          <p:nvGrpSpPr>
            <p:cNvPr id="72" name="Grupo 71"/>
            <p:cNvGrpSpPr/>
            <p:nvPr/>
          </p:nvGrpSpPr>
          <p:grpSpPr>
            <a:xfrm>
              <a:off x="-571658" y="3517728"/>
              <a:ext cx="2630988" cy="4492980"/>
              <a:chOff x="2498442" y="2169788"/>
              <a:chExt cx="1135844" cy="2458995"/>
            </a:xfrm>
          </p:grpSpPr>
          <p:pic>
            <p:nvPicPr>
              <p:cNvPr id="74" name="Imagen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8442" y="2169788"/>
                <a:ext cx="1135844" cy="2458995"/>
              </a:xfrm>
              <a:prstGeom prst="rect">
                <a:avLst/>
              </a:prstGeom>
            </p:spPr>
          </p:pic>
          <p:sp>
            <p:nvSpPr>
              <p:cNvPr id="75" name="Terminador 74"/>
              <p:cNvSpPr/>
              <p:nvPr/>
            </p:nvSpPr>
            <p:spPr>
              <a:xfrm>
                <a:off x="2884733" y="2739280"/>
                <a:ext cx="478367" cy="200381"/>
              </a:xfrm>
              <a:prstGeom prst="flowChartTerminator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sz="711" b="1" dirty="0" smtClean="0">
                    <a:solidFill>
                      <a:schemeClr val="bg1"/>
                    </a:solidFill>
                  </a:rPr>
                  <a:t>Actualizar </a:t>
                </a:r>
                <a:endParaRPr lang="es-ES" sz="711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CuadroTexto 72"/>
            <p:cNvSpPr txBox="1"/>
            <p:nvPr/>
          </p:nvSpPr>
          <p:spPr>
            <a:xfrm>
              <a:off x="-2977042" y="2823791"/>
              <a:ext cx="1250314" cy="5982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wrap="square" rtlCol="0">
              <a:spAutoFit/>
            </a:bodyPr>
            <a:lstStyle/>
            <a:p>
              <a:r>
                <a:rPr lang="es-ES_tradnl" sz="1400" dirty="0">
                  <a:solidFill>
                    <a:schemeClr val="bg1"/>
                  </a:solidFill>
                </a:rPr>
                <a:t>Iphone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Conector recto 75"/>
          <p:cNvCxnSpPr/>
          <p:nvPr/>
        </p:nvCxnSpPr>
        <p:spPr>
          <a:xfrm>
            <a:off x="0" y="8875579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376471" y="545418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b="1" dirty="0">
                <a:solidFill>
                  <a:schemeClr val="bg1">
                    <a:lumMod val="50000"/>
                  </a:schemeClr>
                </a:solidFill>
              </a:rPr>
              <a:t>Aspaldian ez baduzu zure karpeta erabili, eguneratu aplikazioa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0" y="8875579"/>
            <a:ext cx="7172695" cy="1077894"/>
            <a:chOff x="0" y="8875579"/>
            <a:chExt cx="7172695" cy="1077894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0" y="8875579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/>
            <p:cNvGrpSpPr/>
            <p:nvPr/>
          </p:nvGrpSpPr>
          <p:grpSpPr>
            <a:xfrm>
              <a:off x="52529" y="8947319"/>
              <a:ext cx="6752942" cy="947038"/>
              <a:chOff x="52529" y="8947319"/>
              <a:chExt cx="6752942" cy="947038"/>
            </a:xfrm>
          </p:grpSpPr>
          <p:sp>
            <p:nvSpPr>
              <p:cNvPr id="36" name="Rectángulo 35"/>
              <p:cNvSpPr/>
              <p:nvPr/>
            </p:nvSpPr>
            <p:spPr>
              <a:xfrm>
                <a:off x="52529" y="8947319"/>
                <a:ext cx="6752942" cy="947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69273" y="9024579"/>
                <a:ext cx="1425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b="1" spc="-27" dirty="0" err="1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Laguntza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endParaRPr lang="es-ES_tradnl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  <a:p>
                <a:pPr algn="ctr"/>
                <a:r>
                  <a:rPr lang="es-ES_tradnl" b="1" spc="-27" dirty="0" err="1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behar</a:t>
                </a:r>
                <a:r>
                  <a:rPr lang="es-ES_tradnl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duzu?</a:t>
                </a:r>
              </a:p>
            </p:txBody>
          </p:sp>
        </p:grp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7054" y="9200658"/>
              <a:ext cx="582816" cy="582816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4224094" y="9206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1522248" y="8992441"/>
              <a:ext cx="2807670" cy="961032"/>
              <a:chOff x="-3393140" y="6605636"/>
              <a:chExt cx="2807670" cy="961032"/>
            </a:xfrm>
          </p:grpSpPr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34" name="Rectángulo 33"/>
              <p:cNvSpPr/>
              <p:nvPr/>
            </p:nvSpPr>
            <p:spPr>
              <a:xfrm>
                <a:off x="-2876070" y="7161172"/>
                <a:ext cx="2290600" cy="40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08:00 -14:30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7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211798"/>
            <a:ext cx="2524832" cy="66724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4108863" y="460221"/>
            <a:ext cx="247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rgbClr val="C00000"/>
                </a:solidFill>
              </a:rPr>
              <a:t>Kontsultaren egunean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0" y="1241734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0" y="1271591"/>
            <a:ext cx="2704215" cy="5516599"/>
          </a:xfrm>
          <a:prstGeom prst="rect">
            <a:avLst/>
          </a:prstGeom>
        </p:spPr>
      </p:pic>
      <p:sp>
        <p:nvSpPr>
          <p:cNvPr id="31" name="21 Rectángulo"/>
          <p:cNvSpPr/>
          <p:nvPr/>
        </p:nvSpPr>
        <p:spPr>
          <a:xfrm>
            <a:off x="3293632" y="1406444"/>
            <a:ext cx="3339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Zure karpetan, hitzorduetan, nola funtzionatzen duen ikusteko proba bat egiten ahal duzu kontsultaren egunean.</a:t>
            </a:r>
          </a:p>
          <a:p>
            <a:r>
              <a:rPr lang="es-ES_tradnl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"Konektatu" sakatuta, itxarongela birtual batera sartuko zara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293632" y="3313920"/>
            <a:ext cx="3234615" cy="536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Profesionala kontsulta egiteko prest dagoenean, deitu eginen dizu. Hartu deia</a:t>
            </a:r>
            <a:r>
              <a:rPr lang="es-ES_tradnl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..</a:t>
            </a:r>
            <a:endParaRPr lang="es-E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234256" y="5784817"/>
            <a:ext cx="33392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Kontsulta hasi ondoren, kamera aktibatu ala ez erabakiko duzue.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3081" y="6879289"/>
            <a:ext cx="6331837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Hitzorduaren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jakinarazpenean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jarrita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dago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bideo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-kontsulta dela,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baita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eguna eta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ordua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Konpromiso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bat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hartzen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duzu: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hitzordua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baino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ordu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erdi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lehenagotik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hitzordua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eta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ordu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erdira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arte prest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egoteko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Aukeratu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leku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lasai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eta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diskretu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bat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kontsultarako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argi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entzun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ahal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izateko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eta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distrakziorik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ez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izateko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Gainera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osasun-informazioa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erabiliko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denez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hitzordua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modu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pribatuan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egitea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da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hoberena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Eta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itxoin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profesional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sanitarioak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deitu</a:t>
            </a:r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arte.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Kontsulta </a:t>
            </a:r>
            <a:r>
              <a:rPr lang="es-ES_tradnl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ezin</a:t>
            </a:r>
            <a:r>
              <a:rPr lang="es-ES_tradnl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bada</a:t>
            </a:r>
            <a:r>
              <a:rPr lang="es-ES_tradnl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zure </a:t>
            </a:r>
            <a:r>
              <a:rPr lang="es-ES_tradnl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karpetaren</a:t>
            </a:r>
            <a:r>
              <a:rPr lang="es-ES_tradnl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bidez</a:t>
            </a:r>
            <a:r>
              <a:rPr lang="es-ES_tradnl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egin, </a:t>
            </a:r>
            <a:r>
              <a:rPr lang="es-ES_tradnl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telefonoz</a:t>
            </a:r>
            <a:r>
              <a:rPr lang="es-ES_tradnl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s-ES_tradnl" sz="14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deituko</a:t>
            </a:r>
            <a:r>
              <a:rPr lang="es-ES_tradnl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dizu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endParaRPr lang="es-E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6" name="Conector recto 75"/>
          <p:cNvCxnSpPr/>
          <p:nvPr/>
        </p:nvCxnSpPr>
        <p:spPr>
          <a:xfrm>
            <a:off x="0" y="8875579"/>
            <a:ext cx="685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8670946" y="1157897"/>
            <a:ext cx="5465836" cy="4773019"/>
            <a:chOff x="651209" y="1301862"/>
            <a:chExt cx="5465836" cy="477301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09" y="1301862"/>
              <a:ext cx="5465836" cy="4773019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4108863" y="5260769"/>
              <a:ext cx="1864425" cy="190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3194462" y="5450774"/>
              <a:ext cx="1029632" cy="166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0" y="8875579"/>
            <a:ext cx="7172695" cy="1077894"/>
            <a:chOff x="0" y="8875579"/>
            <a:chExt cx="7172695" cy="1077894"/>
          </a:xfrm>
        </p:grpSpPr>
        <p:cxnSp>
          <p:nvCxnSpPr>
            <p:cNvPr id="25" name="Conector recto 24"/>
            <p:cNvCxnSpPr/>
            <p:nvPr/>
          </p:nvCxnSpPr>
          <p:spPr>
            <a:xfrm>
              <a:off x="0" y="8875579"/>
              <a:ext cx="685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o 25"/>
            <p:cNvGrpSpPr/>
            <p:nvPr/>
          </p:nvGrpSpPr>
          <p:grpSpPr>
            <a:xfrm>
              <a:off x="52529" y="8947319"/>
              <a:ext cx="6752942" cy="947038"/>
              <a:chOff x="52529" y="8947319"/>
              <a:chExt cx="6752942" cy="947038"/>
            </a:xfrm>
          </p:grpSpPr>
          <p:sp>
            <p:nvSpPr>
              <p:cNvPr id="37" name="Rectángulo 36"/>
              <p:cNvSpPr/>
              <p:nvPr/>
            </p:nvSpPr>
            <p:spPr>
              <a:xfrm>
                <a:off x="52529" y="8947319"/>
                <a:ext cx="6752942" cy="947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69273" y="9024579"/>
                <a:ext cx="14257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b="1" spc="-27" dirty="0" err="1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Laguntza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endParaRPr lang="es-ES_tradnl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  <a:p>
                <a:pPr algn="ctr"/>
                <a:r>
                  <a:rPr lang="es-ES_tradnl" b="1" spc="-27" dirty="0" err="1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behar</a:t>
                </a:r>
                <a:r>
                  <a:rPr lang="es-ES_tradnl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lang="es-ES_tradnl" b="1" spc="-27" dirty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duzu?</a:t>
                </a:r>
              </a:p>
            </p:txBody>
          </p:sp>
        </p:grp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7054" y="9200658"/>
              <a:ext cx="582816" cy="582816"/>
            </a:xfrm>
            <a:prstGeom prst="rect">
              <a:avLst/>
            </a:prstGeom>
          </p:spPr>
        </p:pic>
        <p:sp>
          <p:nvSpPr>
            <p:cNvPr id="29" name="Rectángulo 28"/>
            <p:cNvSpPr/>
            <p:nvPr/>
          </p:nvSpPr>
          <p:spPr>
            <a:xfrm>
              <a:off x="4224094" y="9206680"/>
              <a:ext cx="2948601" cy="464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49488">
                <a:lnSpc>
                  <a:spcPts val="2933"/>
                </a:lnSpc>
                <a:spcBef>
                  <a:spcPts val="1556"/>
                </a:spcBef>
              </a:pPr>
              <a:r>
                <a:rPr lang="es-ES_tradnl" sz="1400" b="1" spc="-27" dirty="0" smtClean="0">
                  <a:solidFill>
                    <a:srgbClr val="6D6E71"/>
                  </a:solidFill>
                  <a:latin typeface="Microsoft Sans Serif"/>
                  <a:cs typeface="Microsoft Sans Serif"/>
                </a:rPr>
                <a:t>ayuda.consulta.cps@navarra.es</a:t>
              </a:r>
              <a:endParaRPr lang="es-ES" sz="1400" b="1" spc="-27" dirty="0">
                <a:solidFill>
                  <a:srgbClr val="6D6E71"/>
                </a:solidFill>
                <a:latin typeface="Microsoft Sans Serif"/>
                <a:cs typeface="Microsoft Sans Serif"/>
              </a:endParaRPr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1522248" y="8992441"/>
              <a:ext cx="2721171" cy="961032"/>
              <a:chOff x="-3393140" y="6605636"/>
              <a:chExt cx="2721171" cy="961032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393140" y="6650061"/>
                <a:ext cx="341714" cy="622423"/>
              </a:xfrm>
              <a:prstGeom prst="rect">
                <a:avLst/>
              </a:prstGeom>
            </p:spPr>
          </p:pic>
          <p:sp>
            <p:nvSpPr>
              <p:cNvPr id="35" name="Rectángulo 34"/>
              <p:cNvSpPr/>
              <p:nvPr/>
            </p:nvSpPr>
            <p:spPr>
              <a:xfrm>
                <a:off x="-2962569" y="7161172"/>
                <a:ext cx="2290600" cy="40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49488">
                  <a:lnSpc>
                    <a:spcPts val="2933"/>
                  </a:lnSpc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08:00 -14:30 h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-2967646" y="6605636"/>
                <a:ext cx="1282163" cy="666849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848 42 91 71</a:t>
                </a:r>
              </a:p>
              <a:p>
                <a:pPr marR="249488" algn="ctr">
                  <a:spcBef>
                    <a:spcPts val="1556"/>
                  </a:spcBef>
                </a:pPr>
                <a:r>
                  <a:rPr lang="es-ES_tradnl" sz="1200" b="1" spc="-27" dirty="0" smtClean="0">
                    <a:solidFill>
                      <a:srgbClr val="6D6E71"/>
                    </a:solidFill>
                    <a:latin typeface="Microsoft Sans Serif"/>
                    <a:cs typeface="Microsoft Sans Serif"/>
                  </a:rPr>
                  <a:t>848 42 37 90</a:t>
                </a:r>
                <a:endParaRPr lang="es-ES" sz="1200" b="1" spc="-27" dirty="0">
                  <a:solidFill>
                    <a:srgbClr val="6D6E71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98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365</Words>
  <Application>Microsoft Office PowerPoint</Application>
  <PresentationFormat>A4 (210 x 297 mm)</PresentationFormat>
  <Paragraphs>80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Microsoft Sans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Gobierno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n79777</dc:creator>
  <cp:lastModifiedBy>n79777</cp:lastModifiedBy>
  <cp:revision>42</cp:revision>
  <cp:lastPrinted>2022-09-30T12:10:34Z</cp:lastPrinted>
  <dcterms:created xsi:type="dcterms:W3CDTF">2022-09-29T12:35:01Z</dcterms:created>
  <dcterms:modified xsi:type="dcterms:W3CDTF">2023-05-17T12:55:17Z</dcterms:modified>
</cp:coreProperties>
</file>